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4.xml" ContentType="application/vnd.openxmlformats-officedocument.presentationml.notesSlide+xml"/>
  <Override PartName="/ppt/tags/tag73.xml" ContentType="application/vnd.openxmlformats-officedocument.presentationml.tags+xml"/>
  <Override PartName="/ppt/notesSlides/notesSlide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9.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10.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1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1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1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1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18.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19.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20.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2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22.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23.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2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25.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26.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27.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8" r:id="rId3"/>
    <p:sldId id="257" r:id="rId4"/>
    <p:sldId id="259" r:id="rId5"/>
    <p:sldId id="285" r:id="rId6"/>
    <p:sldId id="301" r:id="rId7"/>
    <p:sldId id="260" r:id="rId8"/>
    <p:sldId id="286" r:id="rId9"/>
    <p:sldId id="283" r:id="rId10"/>
    <p:sldId id="287" r:id="rId11"/>
    <p:sldId id="288" r:id="rId12"/>
    <p:sldId id="289" r:id="rId13"/>
    <p:sldId id="290" r:id="rId14"/>
    <p:sldId id="292" r:id="rId15"/>
    <p:sldId id="291" r:id="rId16"/>
    <p:sldId id="293" r:id="rId17"/>
    <p:sldId id="294" r:id="rId18"/>
    <p:sldId id="295" r:id="rId19"/>
    <p:sldId id="296" r:id="rId20"/>
    <p:sldId id="297" r:id="rId21"/>
    <p:sldId id="302" r:id="rId22"/>
    <p:sldId id="300" r:id="rId23"/>
    <p:sldId id="303" r:id="rId24"/>
    <p:sldId id="306" r:id="rId25"/>
    <p:sldId id="304" r:id="rId26"/>
    <p:sldId id="305" r:id="rId27"/>
    <p:sldId id="307" r:id="rId28"/>
    <p:sldId id="308" r:id="rId29"/>
    <p:sldId id="309"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8" userDrawn="1">
          <p15:clr>
            <a:srgbClr val="A4A3A4"/>
          </p15:clr>
        </p15:guide>
        <p15:guide id="2" pos="38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4BF6"/>
    <a:srgbClr val="D1DFFF"/>
    <a:srgbClr val="1552D1"/>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D93AEB-605E-4F6C-8406-369BD113C429}" styleName="补充样式1">
    <a:wholeTbl>
      <a:tcTxStyle>
        <a:fontRef idx="none">
          <a:srgbClr val="08090C"/>
        </a:fontRef>
      </a:tcTxStyle>
      <a:tcStyle>
        <a:tcBdr>
          <a:left>
            <a:ln>
              <a:noFill/>
            </a:ln>
          </a:left>
          <a:right>
            <a:ln>
              <a:noFill/>
            </a:ln>
          </a:right>
          <a:top>
            <a:ln w="19050" cmpd="sng">
              <a:solidFill>
                <a:schemeClr val="accent1"/>
              </a:solidFill>
              <a:prstDash val="solid"/>
            </a:ln>
          </a:top>
          <a:bottom>
            <a:ln w="19050" cmpd="sng">
              <a:solidFill>
                <a:schemeClr val="accent1"/>
              </a:solidFill>
              <a:prstDash val="solid"/>
            </a:ln>
          </a:bottom>
          <a:insideH>
            <a:ln>
              <a:noFill/>
            </a:ln>
          </a:insideH>
          <a:insideV>
            <a:ln>
              <a:noFill/>
            </a:ln>
          </a:insideV>
        </a:tcBdr>
        <a:fill>
          <a:solidFill>
            <a:srgbClr val="FFFFFF"/>
          </a:solidFill>
        </a:fill>
      </a:tcStyle>
    </a:wholeTbl>
    <a:band2H>
      <a:tcStyle>
        <a:tcBdr/>
        <a:fill>
          <a:solidFill>
            <a:schemeClr val="accent1">
              <a:lumMod val="10001"/>
              <a:lumOff val="89999"/>
            </a:schemeClr>
          </a:solidFill>
        </a:fill>
      </a:tcStyle>
    </a:band2H>
    <a:band1V>
      <a:tcStyle>
        <a:tcBdr/>
        <a:fill>
          <a:solidFill>
            <a:schemeClr val="accent1">
              <a:lumMod val="10001"/>
              <a:lumOff val="89999"/>
            </a:schemeClr>
          </a:solidFill>
        </a:fill>
      </a:tcStyle>
    </a:band1V>
    <a:lastCol>
      <a:tcTxStyle b="on">
        <a:fontRef idx="none">
          <a:srgbClr val="08090C"/>
        </a:fontRef>
      </a:tcTxStyle>
      <a:tcStyle>
        <a:tcBdr/>
        <a:fill>
          <a:solidFill>
            <a:schemeClr val="accent1">
              <a:lumMod val="20002"/>
              <a:lumOff val="79998"/>
            </a:schemeClr>
          </a:solidFill>
        </a:fill>
      </a:tcStyle>
    </a:lastCol>
    <a:firstCol>
      <a:tcTxStyle b="on">
        <a:fontRef idx="none">
          <a:schemeClr val="accent1"/>
        </a:fontRef>
      </a:tcTxStyle>
      <a:tcStyle>
        <a:tcBdr/>
        <a:fill>
          <a:solidFill>
            <a:schemeClr val="accent1">
              <a:lumMod val="20002"/>
              <a:lumOff val="79998"/>
            </a:schemeClr>
          </a:solidFill>
        </a:fill>
      </a:tcStyle>
    </a:firstCol>
    <a:lastRow>
      <a:tcTxStyle b="on">
        <a:fontRef idx="none">
          <a:schemeClr val="accent1"/>
        </a:fontRef>
      </a:tcTxStyle>
      <a:tcStyle>
        <a:tcBdr>
          <a:left>
            <a:ln>
              <a:noFill/>
            </a:ln>
          </a:left>
          <a:right>
            <a:ln>
              <a:noFill/>
            </a:ln>
          </a:right>
          <a:top>
            <a:ln w="9525" cmpd="sng">
              <a:solidFill>
                <a:schemeClr val="accent1"/>
              </a:solidFill>
              <a:prstDash val="solid"/>
            </a:ln>
          </a:top>
          <a:bottom>
            <a:ln w="12700" cmpd="sng">
              <a:solidFill>
                <a:schemeClr val="accent1"/>
              </a:solidFill>
              <a:prstDash val="solid"/>
            </a:ln>
          </a:bottom>
          <a:insideH>
            <a:ln>
              <a:noFill/>
            </a:ln>
          </a:insideH>
          <a:insideV>
            <a:ln>
              <a:noFill/>
            </a:ln>
          </a:insideV>
        </a:tcBdr>
        <a:fill>
          <a:solidFill>
            <a:srgbClr val="FFFFFF"/>
          </a:solidFill>
        </a:fill>
      </a:tcStyle>
    </a:lastRow>
    <a:firstRow>
      <a:tcTxStyle b="on">
        <a:fontRef idx="none">
          <a:schemeClr val="accent1"/>
        </a:fontRef>
      </a:tcTxStyle>
      <a:tcStyle>
        <a:tcBdr>
          <a:left>
            <a:ln>
              <a:noFill/>
            </a:ln>
          </a:left>
          <a:right>
            <a:ln>
              <a:noFill/>
            </a:ln>
          </a:right>
          <a:top>
            <a:ln w="19050" cmpd="sng">
              <a:solidFill>
                <a:schemeClr val="accent1"/>
              </a:solidFill>
              <a:prstDash val="solid"/>
            </a:ln>
          </a:top>
          <a:bottom>
            <a:ln w="9525" cmpd="sng">
              <a:solidFill>
                <a:schemeClr val="accent1"/>
              </a:solidFill>
              <a:prstDash val="solid"/>
            </a:ln>
          </a:bottom>
          <a:insideH>
            <a:ln>
              <a:noFill/>
            </a:ln>
          </a:insideH>
          <a:insideV>
            <a:ln>
              <a:noFill/>
            </a:ln>
          </a:insideV>
        </a:tcBdr>
        <a:fill>
          <a:solidFill>
            <a:srgbClr val="FFFFFF"/>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77232" autoAdjust="0"/>
  </p:normalViewPr>
  <p:slideViewPr>
    <p:cSldViewPr snapToGrid="0" showGuides="1">
      <p:cViewPr varScale="1">
        <p:scale>
          <a:sx n="69" d="100"/>
          <a:sy n="69" d="100"/>
        </p:scale>
        <p:origin x="76" y="52"/>
      </p:cViewPr>
      <p:guideLst>
        <p:guide orient="horz" pos="2288"/>
        <p:guide pos="3829"/>
      </p:guideLst>
    </p:cSldViewPr>
  </p:slideViewPr>
  <p:notesTextViewPr>
    <p:cViewPr>
      <p:scale>
        <a:sx n="125" d="100"/>
        <a:sy n="125" d="100"/>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lei Yang" userId="024be5016a4eeb0f" providerId="LiveId" clId="{F6935C69-4E4F-430C-A314-747EC00B0237}"/>
    <pc:docChg chg="undo custSel addSld delSld modSld sldOrd">
      <pc:chgData name="Wenlei Yang" userId="024be5016a4eeb0f" providerId="LiveId" clId="{F6935C69-4E4F-430C-A314-747EC00B0237}" dt="2025-11-06T20:33:54.403" v="3286" actId="20577"/>
      <pc:docMkLst>
        <pc:docMk/>
      </pc:docMkLst>
      <pc:sldChg chg="addSp modSp mod">
        <pc:chgData name="Wenlei Yang" userId="024be5016a4eeb0f" providerId="LiveId" clId="{F6935C69-4E4F-430C-A314-747EC00B0237}" dt="2025-11-06T20:33:54.403" v="3286" actId="20577"/>
        <pc:sldMkLst>
          <pc:docMk/>
          <pc:sldMk cId="0" sldId="256"/>
        </pc:sldMkLst>
        <pc:spChg chg="mod">
          <ac:chgData name="Wenlei Yang" userId="024be5016a4eeb0f" providerId="LiveId" clId="{F6935C69-4E4F-430C-A314-747EC00B0237}" dt="2025-11-06T20:33:54.403" v="3286" actId="20577"/>
          <ac:spMkLst>
            <pc:docMk/>
            <pc:sldMk cId="0" sldId="256"/>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752351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4CE7A-0FD3-4F29-E54D-1C5D9EDA2F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33D775-119A-690C-523C-59DFC8CD15E3}"/>
              </a:ext>
            </a:extLst>
          </p:cNvPr>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91A0DC58-88EF-8B0A-F974-9B750DEF2DA4}"/>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first identified the points whose residuals exceeded four times the estimated residual standard deviation, and then iteratively tightened the </a:t>
                </a:r>
                <a:r>
                  <a:rPr lang="en-US" dirty="0" err="1"/>
                  <a:t>threshold.”“Initially</a:t>
                </a:r>
                <a:r>
                  <a:rPr lang="en-US" dirty="0"/>
                  <a:t>, I flagged observations with residuals greater than 4σ, and then gradually tightened the criterion in subsequent </a:t>
                </a:r>
                <a:r>
                  <a:rPr lang="en-US" dirty="0" err="1"/>
                  <a:t>iterations.”“Outliers</a:t>
                </a:r>
                <a:r>
                  <a:rPr lang="en-US" dirty="0"/>
                  <a:t> were first detected using a 4σ rule; the threshold was then iteratively reduced to refine the cleaning</a:t>
                </a:r>
                <a:br>
                  <a:rPr lang="en-GB" dirty="0"/>
                </a:br>
                <a:br>
                  <a:rPr lang="en-GB" dirty="0"/>
                </a:br>
                <a:r>
                  <a:rPr lang="en-GB" dirty="0"/>
                  <a:t>“After the second outlier removal the normalized chi-square fell slightly below the lower bound (0.953&lt;0.966), meaning the residual variance is a bit smaller than our a-priori noise. This is expected after aggressive cleaning. We can either accept it—as the deviation is only ~1%—or raise </a:t>
                </a:r>
                <a:r>
                  <a:rPr lang="el-GR" dirty="0"/>
                  <a:t>λ </a:t>
                </a:r>
                <a:r>
                  <a:rPr lang="en-GB" dirty="0"/>
                  <a:t>by ~10% (or re-estimate the a-priori variance on the cleaned set) to bring </a:t>
                </a:r>
                <a14:m>
                  <m:oMath xmlns:m="http://schemas.openxmlformats.org/officeDocument/2006/math">
                    <m:sSup>
                      <m:sSupPr>
                        <m:ctrlPr>
                          <a:rPr lang="ar-AE" sz="1200" i="1" kern="1200">
                            <a:solidFill>
                              <a:schemeClr val="tx1"/>
                            </a:solidFill>
                            <a:latin typeface="Cambria Math" panose="02040503050406030204" pitchFamily="18" charset="0"/>
                            <a:ea typeface="+mn-ea"/>
                            <a:cs typeface="+mn-cs"/>
                          </a:rPr>
                        </m:ctrlPr>
                      </m:sSupPr>
                      <m:e>
                        <m:r>
                          <a:rPr lang="ar-AE" sz="1200" i="1" kern="1200">
                            <a:solidFill>
                              <a:schemeClr val="tx1"/>
                            </a:solidFill>
                            <a:latin typeface="Cambria Math" panose="02040503050406030204" pitchFamily="18" charset="0"/>
                            <a:ea typeface="+mn-ea"/>
                            <a:cs typeface="+mn-cs"/>
                          </a:rPr>
                          <m:t>𝜒</m:t>
                        </m:r>
                      </m:e>
                      <m:sup>
                        <m:r>
                          <a:rPr lang="ar-AE" sz="1200" i="0" kern="1200">
                            <a:solidFill>
                              <a:schemeClr val="tx1"/>
                            </a:solidFill>
                            <a:latin typeface="Cambria Math" panose="02040503050406030204" pitchFamily="18" charset="0"/>
                            <a:ea typeface="+mn-ea"/>
                            <a:cs typeface="+mn-cs"/>
                          </a:rPr>
                          <m:t>2</m:t>
                        </m:r>
                      </m:sup>
                    </m:sSup>
                  </m:oMath>
                </a14:m>
                <a:r>
                  <a:rPr lang="en-GB" dirty="0"/>
                  <a:t>back to ~1.”</a:t>
                </a:r>
                <a:endParaRPr lang="zh-CN" altLang="en-US" dirty="0"/>
              </a:p>
            </p:txBody>
          </p:sp>
        </mc:Choice>
        <mc:Fallback xmlns="">
          <p:sp>
            <p:nvSpPr>
              <p:cNvPr id="3" name="文本占位符 2">
                <a:extLst>
                  <a:ext uri="{FF2B5EF4-FFF2-40B4-BE49-F238E27FC236}">
                    <a16:creationId xmlns:a16="http://schemas.microsoft.com/office/drawing/2014/main" id="{91A0DC58-88EF-8B0A-F974-9B750DEF2DA4}"/>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the second outlier removal the normalized chi-square fell slightly below the lower bound (0.953&lt;0.966), meaning the residual variance is a bit smaller than our a-priori noise. This is expected after aggressive cleaning. We can either accept it—as the deviation is only ~1%—or raise </a:t>
                </a:r>
                <a:r>
                  <a:rPr lang="el-GR" dirty="0"/>
                  <a:t>λ </a:t>
                </a:r>
                <a:r>
                  <a:rPr lang="en-GB" dirty="0"/>
                  <a:t>by ~10% (or re-estimate the a-priori variance on the cleaned set) to bring </a:t>
                </a:r>
                <a:r>
                  <a:rPr lang="ar-AE" sz="1200" i="0" kern="1200">
                    <a:solidFill>
                      <a:schemeClr val="tx1"/>
                    </a:solidFill>
                    <a:latin typeface="+mn-lt"/>
                    <a:ea typeface="+mn-ea"/>
                    <a:cs typeface="+mn-cs"/>
                  </a:rPr>
                  <a:t>𝜒^2</a:t>
                </a:r>
                <a:r>
                  <a:rPr lang="en-GB"/>
                  <a:t>back to ~1.”</a:t>
                </a:r>
                <a:endParaRPr lang="zh-CN" altLang="en-US" dirty="0"/>
              </a:p>
            </p:txBody>
          </p:sp>
        </mc:Fallback>
      </mc:AlternateContent>
    </p:spTree>
    <p:extLst>
      <p:ext uri="{BB962C8B-B14F-4D97-AF65-F5344CB8AC3E}">
        <p14:creationId xmlns:p14="http://schemas.microsoft.com/office/powerpoint/2010/main" val="894149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D6DDA-0B37-1683-A52E-0069FE751C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A369AC-4445-4F6B-752B-71E78986998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1A4834F-892D-E008-BCE5-6A339CBF2E89}"/>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estimated variance of the residuals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Points exceeding this threshold are considered outliers and removed from the dataset.</a:t>
            </a:r>
            <a:endParaRPr lang="zh-CN" altLang="en-US" dirty="0"/>
          </a:p>
        </p:txBody>
      </p:sp>
    </p:spTree>
    <p:extLst>
      <p:ext uri="{BB962C8B-B14F-4D97-AF65-F5344CB8AC3E}">
        <p14:creationId xmlns:p14="http://schemas.microsoft.com/office/powerpoint/2010/main" val="1846698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F56B9-1C9D-9692-6A5F-89B44504CF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72B882-DBD5-A560-1597-093CAF138BC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02E7CC4-8458-8CCB-FBAD-578CB2A69499}"/>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793026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32D8D-98C0-441D-7F35-6444A3F673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3D73E3-1029-904A-461E-075DA74391F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1FFDAD2-759C-2E50-F320-837283B5D3FA}"/>
              </a:ext>
            </a:extLst>
          </p:cNvPr>
          <p:cNvSpPr>
            <a:spLocks noGrp="1"/>
          </p:cNvSpPr>
          <p:nvPr>
            <p:ph type="body" idx="3"/>
          </p:nvPr>
        </p:nvSpPr>
        <p:spPr/>
        <p:txBody>
          <a:bodyPr/>
          <a:lstStyle/>
          <a:p>
            <a:r>
              <a:rPr lang="en-US" dirty="0"/>
              <a:t>Residuals show anisotropic, belt-like subsidence structures.</a:t>
            </a:r>
          </a:p>
          <a:p>
            <a:r>
              <a:rPr lang="en-US" dirty="0"/>
              <a:t>Global polynomials underfit these localized patterns.</a:t>
            </a:r>
          </a:p>
          <a:p>
            <a:r>
              <a:rPr lang="en-US" dirty="0"/>
              <a:t>Polynomial/Spline models primarily rely on regularization (λ) for smoothing, lacking an explicit noise model and providing no uncertainty.</a:t>
            </a:r>
          </a:p>
        </p:txBody>
      </p:sp>
    </p:spTree>
    <p:extLst>
      <p:ext uri="{BB962C8B-B14F-4D97-AF65-F5344CB8AC3E}">
        <p14:creationId xmlns:p14="http://schemas.microsoft.com/office/powerpoint/2010/main" val="1459211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600A8-666D-F64E-F608-82EAB07796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B790C5-CB66-F550-9406-877C879563FC}"/>
              </a:ext>
            </a:extLst>
          </p:cNvPr>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4B4ECA16-73F2-A94E-A3EB-E5C2C3157E7A}"/>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separate the signal into a global trend and a zero-mean residual field. LSC is applied to that residual to recover spatially correlated deformation while honoring measurement noise. LSC will model the </a:t>
                </a:r>
                <a:r>
                  <a:rPr lang="en-US" b="1" dirty="0"/>
                  <a:t>stochastic residual</a:t>
                </a:r>
                <a:r>
                  <a:rPr lang="en-US" dirty="0"/>
                  <a:t> </a:t>
                </a:r>
                <a14:m>
                  <m:oMath xmlns:m="http://schemas.openxmlformats.org/officeDocument/2006/math">
                    <m:r>
                      <a:rPr lang="en-US" sz="1200" i="1" kern="1200">
                        <a:solidFill>
                          <a:schemeClr val="tx1"/>
                        </a:solidFill>
                        <a:latin typeface="Cambria Math" panose="02040503050406030204" pitchFamily="18" charset="0"/>
                        <a:ea typeface="+mn-ea"/>
                        <a:cs typeface="+mn-cs"/>
                      </a:rPr>
                      <m:t>𝑟</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𝑧</m:t>
                    </m:r>
                    <m:r>
                      <a:rPr lang="en-US" sz="1200" i="0" kern="1200">
                        <a:solidFill>
                          <a:schemeClr val="tx1"/>
                        </a:solidFill>
                        <a:latin typeface="Cambria Math" panose="02040503050406030204" pitchFamily="18" charset="0"/>
                        <a:ea typeface="+mn-ea"/>
                        <a:cs typeface="+mn-cs"/>
                      </a:rPr>
                      <m:t>−</m:t>
                    </m:r>
                    <m:r>
                      <m:rPr>
                        <m:nor/>
                      </m:rPr>
                      <a:rPr lang="en-US" sz="1200" b="0" i="1" kern="1200">
                        <a:solidFill>
                          <a:schemeClr val="tx1"/>
                        </a:solidFill>
                        <a:latin typeface="+mn-lt"/>
                        <a:ea typeface="+mn-ea"/>
                        <a:cs typeface="+mn-cs"/>
                      </a:rPr>
                      <m:t>poly</m:t>
                    </m:r>
                  </m:oMath>
                </a14:m>
                <a:r>
                  <a:rPr lang="en-US" dirty="0"/>
                  <a:t> on top of the deterministic trend</a:t>
                </a:r>
                <a:r>
                  <a:rPr lang="en-GB"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dirty="0"/>
                  <a:t>- </a:t>
                </a:r>
                <a:r>
                  <a:rPr lang="en-US" altLang="zh-CN" sz="1200" dirty="0"/>
                  <a:t>These residuals are the input to covariance estimation.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文本占位符 2">
                <a:extLst>
                  <a:ext uri="{FF2B5EF4-FFF2-40B4-BE49-F238E27FC236}">
                    <a16:creationId xmlns:a16="http://schemas.microsoft.com/office/drawing/2014/main" id="{4B4ECA16-73F2-A94E-A3EB-E5C2C3157E7A}"/>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separate the signal into a global trend and a zero-mean residual field. LSC is applied to that residual to recover spatially correlated deformation while honoring measurement noise. LSC will model the </a:t>
                </a:r>
                <a:r>
                  <a:rPr lang="en-US" b="1" dirty="0"/>
                  <a:t>stochastic residual</a:t>
                </a:r>
                <a:r>
                  <a:rPr lang="en-US" dirty="0"/>
                  <a:t> </a:t>
                </a:r>
                <a:r>
                  <a:rPr lang="en-US" sz="1200" i="0" kern="1200">
                    <a:solidFill>
                      <a:schemeClr val="tx1"/>
                    </a:solidFill>
                    <a:latin typeface="Cambria Math" panose="02040503050406030204" pitchFamily="18" charset="0"/>
                    <a:ea typeface="+mn-ea"/>
                    <a:cs typeface="+mn-cs"/>
                  </a:rPr>
                  <a:t>𝑟=𝑧−</a:t>
                </a:r>
                <a:r>
                  <a:rPr lang="en-US" sz="1200" b="0" i="0" kern="1200">
                    <a:solidFill>
                      <a:schemeClr val="tx1"/>
                    </a:solidFill>
                    <a:latin typeface="Cambria Math" panose="02040503050406030204" pitchFamily="18" charset="0"/>
                    <a:ea typeface="+mn-ea"/>
                    <a:cs typeface="+mn-cs"/>
                  </a:rPr>
                  <a:t>"poly</a:t>
                </a:r>
                <a:r>
                  <a:rPr lang="en-GB" sz="1200" b="0" i="0" kern="1200">
                    <a:solidFill>
                      <a:schemeClr val="tx1"/>
                    </a:solidFill>
                    <a:latin typeface="+mn-lt"/>
                    <a:ea typeface="+mn-ea"/>
                    <a:cs typeface="+mn-cs"/>
                  </a:rPr>
                  <a:t>"</a:t>
                </a:r>
                <a:r>
                  <a:rPr lang="en-US" dirty="0"/>
                  <a:t> on top of the deterministic trend</a:t>
                </a:r>
                <a:r>
                  <a:rPr lang="en-GB"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dirty="0"/>
                  <a:t>- </a:t>
                </a:r>
                <a:r>
                  <a:rPr lang="en-US" altLang="zh-CN" sz="1200" dirty="0"/>
                  <a:t>These residuals are the input to covariance estimation.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Tree>
    <p:extLst>
      <p:ext uri="{BB962C8B-B14F-4D97-AF65-F5344CB8AC3E}">
        <p14:creationId xmlns:p14="http://schemas.microsoft.com/office/powerpoint/2010/main" val="2497114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4E173-622C-B03D-2E42-A957DD3B9E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A5F742-7E17-C979-F7E3-625AFC2934C4}"/>
              </a:ext>
            </a:extLst>
          </p:cNvPr>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036EA331-1EE7-999F-FE6E-4D3067A09A9A}"/>
                  </a:ext>
                </a:extLst>
              </p:cNvPr>
              <p:cNvSpPr>
                <a:spLocks noGrp="1"/>
              </p:cNvSpPr>
              <p:nvPr>
                <p:ph type="body" idx="3"/>
              </p:nvPr>
            </p:nvSpPr>
            <p:spPr/>
            <p:txBody>
              <a:bodyPr/>
              <a:lstStyle/>
              <a:p>
                <a:r>
                  <a:rPr lang="en-GB" dirty="0"/>
                  <a:t>Bin all pairs by separation </a:t>
                </a:r>
                <a14:m>
                  <m:oMath xmlns:m="http://schemas.openxmlformats.org/officeDocument/2006/math">
                    <m:r>
                      <a:rPr lang="en-GB" sz="1200" i="1" kern="1200">
                        <a:solidFill>
                          <a:schemeClr val="tx1"/>
                        </a:solidFill>
                        <a:latin typeface="Cambria Math" panose="02040503050406030204" pitchFamily="18" charset="0"/>
                        <a:ea typeface="+mn-ea"/>
                        <a:cs typeface="+mn-cs"/>
                      </a:rPr>
                      <m:t>𝜏</m:t>
                    </m:r>
                    <m:r>
                      <a:rPr lang="en-GB" sz="1200" b="0" i="1" kern="1200" smtClean="0">
                        <a:solidFill>
                          <a:schemeClr val="tx1"/>
                        </a:solidFill>
                        <a:latin typeface="Cambria Math" panose="02040503050406030204" pitchFamily="18" charset="0"/>
                        <a:ea typeface="+mn-ea"/>
                        <a:cs typeface="+mn-cs"/>
                      </a:rPr>
                      <m:t> </m:t>
                    </m:r>
                  </m:oMath>
                </a14:m>
                <a:r>
                  <a:rPr lang="en-GB" dirty="0"/>
                  <a:t>to get </a:t>
                </a:r>
                <a14:m>
                  <m:oMath xmlns:m="http://schemas.openxmlformats.org/officeDocument/2006/math">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𝐶</m:t>
                        </m:r>
                      </m:e>
                    </m:acc>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𝜏</m:t>
                        </m:r>
                      </m:e>
                    </m:d>
                  </m:oMath>
                </a14:m>
                <a:r>
                  <a:rPr lang="ar-AE" dirty="0"/>
                  <a:t>.</a:t>
                </a:r>
              </a:p>
              <a:p>
                <a:r>
                  <a:rPr lang="en-GB" dirty="0"/>
                  <a:t>Near-origin covariance is high; clear correlation range; weak oscillation (cosine-like) visible.</a:t>
                </a:r>
              </a:p>
              <a:p>
                <a:r>
                  <a:rPr lang="en-GB" dirty="0"/>
                  <a:t>Bin variances </a:t>
                </a:r>
                <a14:m>
                  <m:oMath xmlns:m="http://schemas.openxmlformats.org/officeDocument/2006/math">
                    <m:r>
                      <m:rPr>
                        <m:nor/>
                      </m:rPr>
                      <a:rPr lang="en-GB" b="0"/>
                      <m:t>Cecf</m:t>
                    </m:r>
                  </m:oMath>
                </a14:m>
                <a:r>
                  <a:rPr lang="en-GB" dirty="0"/>
                  <a:t> provide weights </a:t>
                </a:r>
                <a:r>
                  <a:rPr lang="en-GB"/>
                  <a:t>for fitting</a:t>
                </a:r>
              </a:p>
              <a:p>
                <a:endParaRPr lang="en-GB" dirty="0"/>
              </a:p>
              <a:p>
                <a:r>
                  <a:rPr lang="zh-CN" altLang="en-US" b="0" dirty="0"/>
                  <a:t>较高的自协方差（</a:t>
                </a:r>
                <a:r>
                  <a:rPr lang="en-US" altLang="zh-CN" b="0" dirty="0"/>
                  <a:t>nugget</a:t>
                </a:r>
                <a:r>
                  <a:rPr lang="zh-CN" altLang="en-US" b="0" dirty="0"/>
                  <a:t>）：</a:t>
                </a:r>
                <a14:m>
                  <m:oMath xmlns:m="http://schemas.openxmlformats.org/officeDocument/2006/math">
                    <m:r>
                      <a:rPr lang="zh-CN" altLang="en-US" sz="1200" b="0" i="1" kern="1200">
                        <a:solidFill>
                          <a:schemeClr val="tx1"/>
                        </a:solidFill>
                        <a:latin typeface="Cambria Math" panose="02040503050406030204" pitchFamily="18" charset="0"/>
                        <a:ea typeface="+mn-ea"/>
                        <a:cs typeface="+mn-cs"/>
                      </a:rPr>
                      <m:t>𝜎</m:t>
                    </m:r>
                    <m:d>
                      <m:dPr>
                        <m:ctrlPr>
                          <a:rPr lang="zh-CN" altLang="en-US" sz="1200" b="0" i="1" kern="1200">
                            <a:solidFill>
                              <a:schemeClr val="tx1"/>
                            </a:solidFill>
                            <a:latin typeface="Cambria Math" panose="02040503050406030204" pitchFamily="18" charset="0"/>
                            <a:ea typeface="+mn-ea"/>
                            <a:cs typeface="+mn-cs"/>
                          </a:rPr>
                        </m:ctrlPr>
                      </m:dPr>
                      <m:e>
                        <m:r>
                          <a:rPr lang="en-US" altLang="zh-CN" sz="1200" b="0" i="0" kern="1200">
                            <a:solidFill>
                              <a:schemeClr val="tx1"/>
                            </a:solidFill>
                            <a:latin typeface="Cambria Math" panose="02040503050406030204" pitchFamily="18" charset="0"/>
                            <a:ea typeface="+mn-ea"/>
                            <a:cs typeface="+mn-cs"/>
                          </a:rPr>
                          <m:t>0</m:t>
                        </m:r>
                      </m:e>
                    </m:d>
                    <m:r>
                      <a:rPr lang="en-GB" altLang="zh-CN" sz="1200" b="0" i="1" kern="1200" smtClean="0">
                        <a:solidFill>
                          <a:schemeClr val="tx1"/>
                        </a:solidFill>
                        <a:latin typeface="Cambria Math" panose="02040503050406030204" pitchFamily="18" charset="0"/>
                        <a:ea typeface="+mn-ea"/>
                        <a:cs typeface="+mn-cs"/>
                      </a:rPr>
                      <m:t> </m:t>
                    </m:r>
                    <m:r>
                      <m:rPr>
                        <m:sty m:val="p"/>
                      </m:rPr>
                      <a:rPr lang="en-US" altLang="zh-CN" sz="1200" b="0" i="1" kern="1200" smtClean="0">
                        <a:solidFill>
                          <a:schemeClr val="tx1"/>
                        </a:solidFill>
                        <a:latin typeface="Cambria Math" panose="02040503050406030204" pitchFamily="18" charset="0"/>
                        <a:ea typeface="+mn-ea"/>
                        <a:cs typeface="+mn-cs"/>
                      </a:rPr>
                      <m:t>abou</m:t>
                    </m:r>
                    <m:r>
                      <m:rPr>
                        <m:sty m:val="p"/>
                      </m:rPr>
                      <a:rPr lang="en-GB" altLang="zh-CN" sz="1200" b="0" i="0" kern="1200" smtClean="0">
                        <a:solidFill>
                          <a:schemeClr val="tx1"/>
                        </a:solidFill>
                        <a:latin typeface="Cambria Math" panose="02040503050406030204" pitchFamily="18" charset="0"/>
                        <a:ea typeface="+mn-ea"/>
                        <a:cs typeface="+mn-cs"/>
                      </a:rPr>
                      <m:t>t</m:t>
                    </m:r>
                    <m:r>
                      <a:rPr lang="en-GB" altLang="zh-CN" sz="1200" b="0" i="0" kern="1200" smtClean="0">
                        <a:solidFill>
                          <a:schemeClr val="tx1"/>
                        </a:solidFill>
                        <a:latin typeface="Cambria Math" panose="02040503050406030204" pitchFamily="18" charset="0"/>
                        <a:ea typeface="+mn-ea"/>
                        <a:cs typeface="+mn-cs"/>
                      </a:rPr>
                      <m:t> </m:t>
                    </m:r>
                    <m:r>
                      <a:rPr lang="en-US" altLang="zh-CN" sz="1200" b="0" i="0" kern="1200">
                        <a:solidFill>
                          <a:schemeClr val="tx1"/>
                        </a:solidFill>
                        <a:latin typeface="Cambria Math" panose="02040503050406030204" pitchFamily="18" charset="0"/>
                        <a:ea typeface="+mn-ea"/>
                        <a:cs typeface="+mn-cs"/>
                      </a:rPr>
                      <m:t>4</m:t>
                    </m:r>
                    <m:r>
                      <a:rPr lang="en-US" altLang="zh-CN" sz="1200" b="0" i="0" kern="1200">
                        <a:solidFill>
                          <a:schemeClr val="tx1"/>
                        </a:solidFill>
                        <a:latin typeface="Cambria Math" panose="02040503050406030204" pitchFamily="18" charset="0"/>
                        <a:ea typeface="+mn-ea"/>
                        <a:cs typeface="+mn-cs"/>
                      </a:rPr>
                      <m:t>.</m:t>
                    </m:r>
                    <m:r>
                      <a:rPr lang="en-US" altLang="zh-CN" sz="1200" b="0" i="0" kern="1200">
                        <a:solidFill>
                          <a:schemeClr val="tx1"/>
                        </a:solidFill>
                        <a:latin typeface="Cambria Math" panose="02040503050406030204" pitchFamily="18" charset="0"/>
                        <a:ea typeface="+mn-ea"/>
                        <a:cs typeface="+mn-cs"/>
                      </a:rPr>
                      <m:t>3</m:t>
                    </m:r>
                  </m:oMath>
                </a14:m>
                <a:r>
                  <a:rPr lang="en-US" altLang="zh-CN" b="0" dirty="0"/>
                  <a:t>mm²/year²</a:t>
                </a:r>
                <a:r>
                  <a:rPr lang="zh-CN" altLang="en-US" b="0" dirty="0"/>
                  <a:t>。</a:t>
                </a:r>
              </a:p>
              <a:p>
                <a:r>
                  <a:rPr lang="zh-CN" altLang="en-US" b="0" dirty="0"/>
                  <a:t>快速下降趋势：在 </a:t>
                </a:r>
                <a14:m>
                  <m:oMath xmlns:m="http://schemas.openxmlformats.org/officeDocument/2006/math">
                    <m:r>
                      <a:rPr lang="en-US" altLang="zh-CN" sz="1200" b="0" i="0" kern="1200">
                        <a:solidFill>
                          <a:schemeClr val="tx1"/>
                        </a:solidFill>
                        <a:latin typeface="Cambria Math" panose="02040503050406030204" pitchFamily="18" charset="0"/>
                        <a:ea typeface="+mn-ea"/>
                        <a:cs typeface="+mn-cs"/>
                      </a:rPr>
                      <m:t>2000</m:t>
                    </m:r>
                  </m:oMath>
                </a14:m>
                <a:r>
                  <a:rPr lang="en-US" altLang="zh-CN" b="0" dirty="0"/>
                  <a:t>m </a:t>
                </a:r>
                <a:r>
                  <a:rPr lang="zh-CN" altLang="en-US" b="0" dirty="0"/>
                  <a:t>内迅速降至接近 </a:t>
                </a:r>
                <a:r>
                  <a:rPr lang="en-US" altLang="zh-CN" b="0" dirty="0"/>
                  <a:t>0</a:t>
                </a:r>
                <a:r>
                  <a:rPr lang="zh-CN" altLang="en-US" b="0" dirty="0"/>
                  <a:t>，随后在 </a:t>
                </a:r>
                <a:r>
                  <a:rPr lang="en-US" altLang="zh-CN" b="0" dirty="0"/>
                  <a:t>4000-12000 m </a:t>
                </a:r>
                <a:r>
                  <a:rPr lang="zh-CN" altLang="en-US" b="0" dirty="0"/>
                  <a:t>出现轻微震荡甚至小幅上升（可能是空间周期性或采样噪声造成的虚假相关性）</a:t>
                </a:r>
              </a:p>
              <a:p>
                <a:r>
                  <a:rPr lang="zh-CN" altLang="en-US" b="0" dirty="0"/>
                  <a:t>存在震荡趋势 → 建议加入正弦调制项（</a:t>
                </a:r>
                <a:r>
                  <a:rPr lang="en-US" altLang="zh-CN" b="0" dirty="0"/>
                  <a:t>cos</a:t>
                </a:r>
                <a:r>
                  <a:rPr lang="zh-CN" altLang="en-US" b="0" dirty="0"/>
                  <a:t>）</a:t>
                </a:r>
                <a:br>
                  <a:rPr lang="zh-CN" altLang="en-US" dirty="0"/>
                </a:br>
                <a:endParaRPr lang="en-GB" dirty="0"/>
              </a:p>
              <a:p>
                <a:endParaRPr lang="en-GB" dirty="0"/>
              </a:p>
            </p:txBody>
          </p:sp>
        </mc:Choice>
        <mc:Fallback xmlns="">
          <p:sp>
            <p:nvSpPr>
              <p:cNvPr id="3" name="文本占位符 2">
                <a:extLst>
                  <a:ext uri="{FF2B5EF4-FFF2-40B4-BE49-F238E27FC236}">
                    <a16:creationId xmlns:a16="http://schemas.microsoft.com/office/drawing/2014/main" id="{036EA331-1EE7-999F-FE6E-4D3067A09A9A}"/>
                  </a:ext>
                </a:extLst>
              </p:cNvPr>
              <p:cNvSpPr>
                <a:spLocks noGrp="1"/>
              </p:cNvSpPr>
              <p:nvPr>
                <p:ph type="body" idx="3"/>
              </p:nvPr>
            </p:nvSpPr>
            <p:spPr/>
            <p:txBody>
              <a:bodyPr/>
              <a:lstStyle/>
              <a:p>
                <a:r>
                  <a:rPr lang="en-GB" dirty="0"/>
                  <a:t>Bin all pairs by separation </a:t>
                </a:r>
                <a:r>
                  <a:rPr lang="en-GB" sz="1200" i="0" kern="1200">
                    <a:solidFill>
                      <a:schemeClr val="tx1"/>
                    </a:solidFill>
                    <a:latin typeface="Cambria Math" panose="02040503050406030204" pitchFamily="18" charset="0"/>
                    <a:ea typeface="+mn-ea"/>
                    <a:cs typeface="+mn-cs"/>
                  </a:rPr>
                  <a:t>𝜏</a:t>
                </a:r>
                <a:r>
                  <a:rPr lang="en-GB" sz="1200" b="0" i="0" kern="1200">
                    <a:solidFill>
                      <a:schemeClr val="tx1"/>
                    </a:solidFill>
                    <a:latin typeface="Cambria Math" panose="02040503050406030204" pitchFamily="18" charset="0"/>
                    <a:ea typeface="+mn-ea"/>
                    <a:cs typeface="+mn-cs"/>
                  </a:rPr>
                  <a:t> </a:t>
                </a:r>
                <a:r>
                  <a:rPr lang="en-GB" dirty="0"/>
                  <a:t>to get </a:t>
                </a:r>
                <a:r>
                  <a:rPr lang="ar-AE" sz="1200" i="0" kern="1200">
                    <a:solidFill>
                      <a:schemeClr val="tx1"/>
                    </a:solidFill>
                    <a:latin typeface="Cambria Math" panose="02040503050406030204" pitchFamily="18" charset="0"/>
                    <a:ea typeface="+mn-ea"/>
                    <a:cs typeface="+mn-cs"/>
                  </a:rPr>
                  <a:t>𝐶 ̂(𝜏)</a:t>
                </a:r>
                <a:r>
                  <a:rPr lang="ar-AE" dirty="0"/>
                  <a:t>.</a:t>
                </a:r>
              </a:p>
              <a:p>
                <a:r>
                  <a:rPr lang="en-GB" dirty="0"/>
                  <a:t>Near-origin covariance is high; clear correlation range; weak oscillation (cosine-like) visible.</a:t>
                </a:r>
              </a:p>
              <a:p>
                <a:r>
                  <a:rPr lang="en-GB" dirty="0"/>
                  <a:t>Bin variances </a:t>
                </a:r>
                <a:r>
                  <a:rPr lang="en-GB" b="0" i="0">
                    <a:latin typeface="Cambria Math" panose="02040503050406030204" pitchFamily="18" charset="0"/>
                  </a:rPr>
                  <a:t>"Cecf</a:t>
                </a:r>
                <a:r>
                  <a:rPr lang="en-GB" b="0" i="0"/>
                  <a:t>"</a:t>
                </a:r>
                <a:r>
                  <a:rPr lang="en-GB" dirty="0"/>
                  <a:t> provide weights </a:t>
                </a:r>
                <a:r>
                  <a:rPr lang="en-GB"/>
                  <a:t>for fitting</a:t>
                </a:r>
              </a:p>
              <a:p>
                <a:endParaRPr lang="en-GB" dirty="0"/>
              </a:p>
              <a:p>
                <a:r>
                  <a:rPr lang="zh-CN" altLang="en-US" b="0" dirty="0"/>
                  <a:t>较高的自协方差（</a:t>
                </a:r>
                <a:r>
                  <a:rPr lang="en-US" altLang="zh-CN" b="0" dirty="0"/>
                  <a:t>nugget</a:t>
                </a:r>
                <a:r>
                  <a:rPr lang="zh-CN" altLang="en-US" b="0" dirty="0"/>
                  <a:t>）：</a:t>
                </a:r>
                <a:r>
                  <a:rPr lang="zh-CN" altLang="en-US" sz="1200" b="0" i="0" kern="1200">
                    <a:solidFill>
                      <a:schemeClr val="tx1"/>
                    </a:solidFill>
                    <a:latin typeface="Cambria Math" panose="02040503050406030204" pitchFamily="18" charset="0"/>
                    <a:ea typeface="+mn-ea"/>
                    <a:cs typeface="+mn-cs"/>
                  </a:rPr>
                  <a:t>𝜎(</a:t>
                </a:r>
                <a:r>
                  <a:rPr lang="en-US" altLang="zh-CN" sz="1200" b="0" i="0" kern="1200">
                    <a:solidFill>
                      <a:schemeClr val="tx1"/>
                    </a:solidFill>
                    <a:latin typeface="Cambria Math" panose="02040503050406030204" pitchFamily="18" charset="0"/>
                    <a:ea typeface="+mn-ea"/>
                    <a:cs typeface="+mn-cs"/>
                  </a:rPr>
                  <a:t>0)</a:t>
                </a:r>
                <a:r>
                  <a:rPr lang="en-GB" altLang="zh-CN" sz="1200" b="0" i="0" kern="1200">
                    <a:solidFill>
                      <a:schemeClr val="tx1"/>
                    </a:solidFill>
                    <a:latin typeface="Cambria Math" panose="02040503050406030204" pitchFamily="18" charset="0"/>
                    <a:ea typeface="+mn-ea"/>
                    <a:cs typeface="+mn-cs"/>
                  </a:rPr>
                  <a:t>  </a:t>
                </a:r>
                <a:r>
                  <a:rPr lang="en-US" altLang="zh-CN" sz="1200" b="0" i="0" kern="1200">
                    <a:solidFill>
                      <a:schemeClr val="tx1"/>
                    </a:solidFill>
                    <a:latin typeface="Cambria Math" panose="02040503050406030204" pitchFamily="18" charset="0"/>
                    <a:ea typeface="+mn-ea"/>
                    <a:cs typeface="+mn-cs"/>
                  </a:rPr>
                  <a:t>abou</a:t>
                </a:r>
                <a:r>
                  <a:rPr lang="en-GB" altLang="zh-CN" sz="1200" b="0" i="0" kern="1200">
                    <a:solidFill>
                      <a:schemeClr val="tx1"/>
                    </a:solidFill>
                    <a:latin typeface="Cambria Math" panose="02040503050406030204" pitchFamily="18" charset="0"/>
                    <a:ea typeface="+mn-ea"/>
                    <a:cs typeface="+mn-cs"/>
                  </a:rPr>
                  <a:t>t </a:t>
                </a:r>
                <a:r>
                  <a:rPr lang="en-US" altLang="zh-CN" sz="1200" b="0" i="0" kern="1200">
                    <a:solidFill>
                      <a:schemeClr val="tx1"/>
                    </a:solidFill>
                    <a:latin typeface="Cambria Math" panose="02040503050406030204" pitchFamily="18" charset="0"/>
                    <a:ea typeface="+mn-ea"/>
                    <a:cs typeface="+mn-cs"/>
                  </a:rPr>
                  <a:t>4.3</a:t>
                </a:r>
                <a:r>
                  <a:rPr lang="en-US" altLang="zh-CN" b="0" dirty="0"/>
                  <a:t>mm²/year²</a:t>
                </a:r>
                <a:r>
                  <a:rPr lang="zh-CN" altLang="en-US" b="0" dirty="0"/>
                  <a:t>。</a:t>
                </a:r>
              </a:p>
              <a:p>
                <a:r>
                  <a:rPr lang="zh-CN" altLang="en-US" b="0" dirty="0"/>
                  <a:t>快速下降趋势：在 </a:t>
                </a:r>
                <a:r>
                  <a:rPr lang="en-US" altLang="zh-CN" sz="1200" b="0" i="0" kern="1200">
                    <a:solidFill>
                      <a:schemeClr val="tx1"/>
                    </a:solidFill>
                    <a:latin typeface="Cambria Math" panose="02040503050406030204" pitchFamily="18" charset="0"/>
                    <a:ea typeface="+mn-ea"/>
                    <a:cs typeface="+mn-cs"/>
                  </a:rPr>
                  <a:t>2000</a:t>
                </a:r>
                <a:r>
                  <a:rPr lang="en-US" altLang="zh-CN" b="0" dirty="0"/>
                  <a:t>m </a:t>
                </a:r>
                <a:r>
                  <a:rPr lang="zh-CN" altLang="en-US" b="0" dirty="0"/>
                  <a:t>内迅速降至接近 </a:t>
                </a:r>
                <a:r>
                  <a:rPr lang="en-US" altLang="zh-CN" b="0" dirty="0"/>
                  <a:t>0</a:t>
                </a:r>
                <a:r>
                  <a:rPr lang="zh-CN" altLang="en-US" b="0" dirty="0"/>
                  <a:t>，随后在 </a:t>
                </a:r>
                <a:r>
                  <a:rPr lang="en-US" altLang="zh-CN" b="0" dirty="0"/>
                  <a:t>4000-12000 m </a:t>
                </a:r>
                <a:r>
                  <a:rPr lang="zh-CN" altLang="en-US" b="0" dirty="0"/>
                  <a:t>出现轻微震荡甚至小幅上升（可能是空间周期性或采样噪声造成的虚假相关性）</a:t>
                </a:r>
              </a:p>
              <a:p>
                <a:r>
                  <a:rPr lang="zh-CN" altLang="en-US" b="0" dirty="0"/>
                  <a:t>存在震荡趋势 → 建议加入正弦调制项（</a:t>
                </a:r>
                <a:r>
                  <a:rPr lang="en-US" altLang="zh-CN" b="0" dirty="0"/>
                  <a:t>cos</a:t>
                </a:r>
                <a:r>
                  <a:rPr lang="zh-CN" altLang="en-US" b="0" dirty="0"/>
                  <a:t>）</a:t>
                </a:r>
                <a:br>
                  <a:rPr lang="zh-CN" altLang="en-US" dirty="0"/>
                </a:br>
                <a:endParaRPr lang="en-GB" dirty="0"/>
              </a:p>
              <a:p>
                <a:endParaRPr lang="en-GB" dirty="0"/>
              </a:p>
            </p:txBody>
          </p:sp>
        </mc:Fallback>
      </mc:AlternateContent>
    </p:spTree>
    <p:extLst>
      <p:ext uri="{BB962C8B-B14F-4D97-AF65-F5344CB8AC3E}">
        <p14:creationId xmlns:p14="http://schemas.microsoft.com/office/powerpoint/2010/main" val="223645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D0772-6E99-AE16-4BA4-2CBB6D4747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91A32F-D759-7F11-CE27-35BA43C82CB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98BA9C3-C8C4-DE2C-FC74-16F01C189638}"/>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578351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99B6-9529-6309-8DF8-EFF9F51AC8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36BBE4-6D54-32CB-B155-37489B3C3F1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A865C25-5AD0-973D-1341-326943EC8FAB}"/>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BLUE estimate at observations</a:t>
            </a:r>
            <a:endParaRPr lang="zh-CN" altLang="en-US" dirty="0"/>
          </a:p>
        </p:txBody>
      </p:sp>
    </p:spTree>
    <p:extLst>
      <p:ext uri="{BB962C8B-B14F-4D97-AF65-F5344CB8AC3E}">
        <p14:creationId xmlns:p14="http://schemas.microsoft.com/office/powerpoint/2010/main" val="3241954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BF2B8-2EAD-75D3-AD69-A055D879A2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C89081-FB6A-9BF7-04B9-473382D5313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D1B89AD-5058-9D4C-190D-073805C9B58D}"/>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检验 两种方法是否得到一致的小尺度结构</a:t>
            </a:r>
            <a:endParaRPr lang="en-GB"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我这里的协方差模型给了较短的相关长度和不大的 </a:t>
            </a:r>
            <a:r>
              <a:rPr lang="en-US" altLang="zh-CN" sz="1200" b="0" i="0" kern="1200" dirty="0">
                <a:solidFill>
                  <a:schemeClr val="tx1"/>
                </a:solidFill>
                <a:effectLst/>
                <a:latin typeface="+mn-lt"/>
                <a:ea typeface="+mn-ea"/>
                <a:cs typeface="+mn-cs"/>
              </a:rPr>
              <a:t>nugget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LSC </a:t>
            </a:r>
            <a:r>
              <a:rPr lang="zh-CN" altLang="en-US" sz="1200" b="0" i="0" kern="1200" dirty="0">
                <a:solidFill>
                  <a:schemeClr val="tx1"/>
                </a:solidFill>
                <a:effectLst/>
                <a:latin typeface="+mn-lt"/>
                <a:ea typeface="+mn-ea"/>
                <a:cs typeface="+mn-cs"/>
              </a:rPr>
              <a:t>在点上就更“相信”局部观测、影响半径小，所以颜色变化更陡；而样条因为 </a:t>
            </a:r>
            <a:r>
              <a:rPr lang="en-US" altLang="zh-CN" sz="1200" b="0" i="0" kern="1200" dirty="0">
                <a:solidFill>
                  <a:schemeClr val="tx1"/>
                </a:solidFill>
                <a:effectLst/>
                <a:latin typeface="+mn-lt"/>
                <a:ea typeface="+mn-ea"/>
                <a:cs typeface="+mn-cs"/>
              </a:rPr>
              <a:t>λ </a:t>
            </a:r>
            <a:r>
              <a:rPr lang="zh-CN" altLang="en-US" sz="1200" b="0" i="0" kern="1200" dirty="0">
                <a:solidFill>
                  <a:schemeClr val="tx1"/>
                </a:solidFill>
                <a:effectLst/>
                <a:latin typeface="+mn-lt"/>
                <a:ea typeface="+mn-ea"/>
                <a:cs typeface="+mn-cs"/>
              </a:rPr>
              <a:t>正则更强、节点更稀，看起来更顺滑。如果把相关长度调长或增大 </a:t>
            </a:r>
            <a:r>
              <a:rPr lang="en-US" altLang="zh-CN" sz="1200" b="0" i="0" kern="1200" dirty="0">
                <a:solidFill>
                  <a:schemeClr val="tx1"/>
                </a:solidFill>
                <a:effectLst/>
                <a:latin typeface="+mn-lt"/>
                <a:ea typeface="+mn-ea"/>
                <a:cs typeface="+mn-cs"/>
              </a:rPr>
              <a:t>nugget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LSC </a:t>
            </a:r>
            <a:r>
              <a:rPr lang="zh-CN" altLang="en-US" sz="1200" b="0" i="0" kern="1200" dirty="0">
                <a:solidFill>
                  <a:schemeClr val="tx1"/>
                </a:solidFill>
                <a:effectLst/>
                <a:latin typeface="+mn-lt"/>
                <a:ea typeface="+mn-ea"/>
                <a:cs typeface="+mn-cs"/>
              </a:rPr>
              <a:t>的视觉效果会收敛到样条，但它的优势是能同时给出与协方差一致的不确定度。</a:t>
            </a:r>
            <a:endParaRPr lang="zh-CN" altLang="en-US" dirty="0"/>
          </a:p>
        </p:txBody>
      </p:sp>
    </p:spTree>
    <p:extLst>
      <p:ext uri="{BB962C8B-B14F-4D97-AF65-F5344CB8AC3E}">
        <p14:creationId xmlns:p14="http://schemas.microsoft.com/office/powerpoint/2010/main" val="922010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BA192-0283-320F-A88B-F3A2162050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8F7AEA-5AC8-B1C3-B3C6-8963F56B1DB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34DE76A-FB71-0571-DAA7-36E10706B4B6}"/>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09698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combination allows me to separate large-scale deterministic deformation from small-scale correlated stochastic deformation.</a:t>
            </a:r>
            <a:endParaRPr lang="en-GB"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250214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A61C1-31ED-1F2D-53A6-5E0F849CF2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8F9B0D-0062-2E06-4DF8-68C9D8173A9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DEDB670-DE8B-9EA2-176E-588879F06DAD}"/>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527024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D7655-3ABE-577B-B48F-F078FB533F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01670C-0A2A-C639-838B-EEEB16791FE8}"/>
              </a:ext>
            </a:extLst>
          </p:cNvPr>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50D8EC03-C0CD-5B3E-4F13-D3856D6A097E}"/>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primary trends of both methods (slope/subsidence-uplift distribution from northwest to southeast) show high consistency, indicating that the quadratic polynomial is sufficient to characterize the long-wave morphology.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Collocation incorporates spatial correlation and observational noise into weights: points with strong correlation or high noise are assigned lower weights.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field contains a </a:t>
                </a:r>
                <a:r>
                  <a:rPr lang="en-US" b="1" dirty="0"/>
                  <a:t>narrow, deep negative belt</a:t>
                </a:r>
                <a:r>
                  <a:rPr lang="en-US" dirty="0"/>
                  <a:t> flanked by uplift (large amplitude, short wavelength), a global quadratic LS fit is forced to </a:t>
                </a:r>
                <a:r>
                  <a:rPr lang="en-US" b="1" dirty="0"/>
                  <a:t>bend</a:t>
                </a:r>
                <a:r>
                  <a:rPr lang="en-US" dirty="0"/>
                  <a:t> to explain it, while LSC—by design—</a:t>
                </a:r>
                <a:r>
                  <a:rPr lang="en-US" b="1" dirty="0"/>
                  <a:t>splits</a:t>
                </a:r>
                <a:r>
                  <a:rPr lang="en-US" dirty="0"/>
                  <a:t> the signal into a smooth deterministic trend and a </a:t>
                </a:r>
                <a:r>
                  <a:rPr lang="en-US" b="1" dirty="0"/>
                  <a:t>correlated residual</a:t>
                </a:r>
                <a:r>
                  <a:rPr lang="en-US" dirty="0"/>
                  <a:t>. With a (single-range, isotropic) covariance, LSC tends to absorb that sharp belt into the residual and keep the trend </a:t>
                </a:r>
                <a:r>
                  <a:rPr lang="en-US" b="1" dirty="0"/>
                  <a:t>flatter</a:t>
                </a:r>
                <a:r>
                  <a:rPr lang="en-US" dirty="0"/>
                  <a:t>, so the </a:t>
                </a:r>
                <a:r>
                  <a:rPr lang="en-US" i="1" dirty="0"/>
                  <a:t>LSC − LS</a:t>
                </a:r>
                <a:r>
                  <a:rPr lang="en-US" dirty="0"/>
                  <a:t> trend difference looks large</a:t>
                </a:r>
              </a:p>
              <a:p>
                <a:r>
                  <a:rPr lang="en-US" altLang="zh-CN" b="0" dirty="0"/>
                  <a:t>LSC </a:t>
                </a:r>
                <a:r>
                  <a:rPr lang="zh-CN" altLang="en-US" b="0" dirty="0"/>
                  <a:t>用 </a:t>
                </a:r>
                <a14:m>
                  <m:oMath xmlns:m="http://schemas.openxmlformats.org/officeDocument/2006/math">
                    <m:r>
                      <a:rPr lang="zh-CN" altLang="en-US" sz="1200" b="0" i="1" kern="1200">
                        <a:solidFill>
                          <a:schemeClr val="tx1"/>
                        </a:solidFill>
                        <a:latin typeface="Cambria Math" panose="02040503050406030204" pitchFamily="18" charset="0"/>
                        <a:ea typeface="+mn-ea"/>
                        <a:cs typeface="+mn-cs"/>
                      </a:rPr>
                      <m:t>𝑊</m:t>
                    </m:r>
                    <m:r>
                      <a:rPr lang="en-US" altLang="zh-CN" sz="1200" b="0" i="0" kern="1200">
                        <a:solidFill>
                          <a:schemeClr val="tx1"/>
                        </a:solidFill>
                        <a:latin typeface="Cambria Math" panose="02040503050406030204" pitchFamily="18" charset="0"/>
                        <a:ea typeface="+mn-ea"/>
                        <a:cs typeface="+mn-cs"/>
                      </a:rPr>
                      <m:t>=</m:t>
                    </m:r>
                    <m:d>
                      <m:dPr>
                        <m:endChr m:val=""/>
                        <m:ctrlPr>
                          <a:rPr lang="zh-CN" altLang="en-US" sz="1200" b="0" i="1" kern="1200">
                            <a:solidFill>
                              <a:schemeClr val="tx1"/>
                            </a:solidFill>
                            <a:latin typeface="Cambria Math" panose="02040503050406030204" pitchFamily="18" charset="0"/>
                            <a:ea typeface="+mn-ea"/>
                            <a:cs typeface="+mn-cs"/>
                          </a:rPr>
                        </m:ctrlPr>
                      </m:dPr>
                      <m:e>
                        <m:r>
                          <a:rPr lang="zh-CN" altLang="en-US" sz="1200" b="0" i="1" kern="1200">
                            <a:solidFill>
                              <a:schemeClr val="tx1"/>
                            </a:solidFill>
                            <a:latin typeface="Cambria Math" panose="02040503050406030204" pitchFamily="18" charset="0"/>
                            <a:ea typeface="+mn-ea"/>
                            <a:cs typeface="+mn-cs"/>
                          </a:rPr>
                          <m:t>𝐶</m:t>
                        </m:r>
                        <m:r>
                          <a:rPr lang="en-US" altLang="zh-CN" sz="1200" b="0" i="0" kern="1200">
                            <a:solidFill>
                              <a:schemeClr val="tx1"/>
                            </a:solidFill>
                            <a:latin typeface="Cambria Math" panose="02040503050406030204" pitchFamily="18" charset="0"/>
                            <a:ea typeface="+mn-ea"/>
                            <a:cs typeface="+mn-cs"/>
                          </a:rPr>
                          <m:t>+</m:t>
                        </m:r>
                        <m:sSubSup>
                          <m:sSubSupPr>
                            <m:ctrlPr>
                              <a:rPr lang="zh-CN" altLang="en-US" sz="1200" b="0" i="1" kern="1200">
                                <a:solidFill>
                                  <a:schemeClr val="tx1"/>
                                </a:solidFill>
                                <a:latin typeface="Cambria Math" panose="02040503050406030204" pitchFamily="18" charset="0"/>
                                <a:ea typeface="+mn-ea"/>
                                <a:cs typeface="+mn-cs"/>
                              </a:rPr>
                            </m:ctrlPr>
                          </m:sSubSupPr>
                          <m:e>
                            <m:r>
                              <a:rPr lang="zh-CN" altLang="en-US" sz="1200" b="0" i="1" kern="1200">
                                <a:solidFill>
                                  <a:schemeClr val="tx1"/>
                                </a:solidFill>
                                <a:latin typeface="Cambria Math" panose="02040503050406030204" pitchFamily="18" charset="0"/>
                                <a:ea typeface="+mn-ea"/>
                                <a:cs typeface="+mn-cs"/>
                              </a:rPr>
                              <m:t>𝜎</m:t>
                            </m:r>
                          </m:e>
                          <m:sub>
                            <m:r>
                              <a:rPr lang="zh-CN" altLang="en-US" sz="1200" b="0" i="1" kern="1200">
                                <a:solidFill>
                                  <a:schemeClr val="tx1"/>
                                </a:solidFill>
                                <a:latin typeface="Cambria Math" panose="02040503050406030204" pitchFamily="18" charset="0"/>
                                <a:ea typeface="+mn-ea"/>
                                <a:cs typeface="+mn-cs"/>
                              </a:rPr>
                              <m:t>𝑣</m:t>
                            </m:r>
                          </m:sub>
                          <m:sup>
                            <m:r>
                              <a:rPr lang="en-US" altLang="zh-CN" sz="1200" b="0" i="0" kern="1200">
                                <a:solidFill>
                                  <a:schemeClr val="tx1"/>
                                </a:solidFill>
                                <a:latin typeface="Cambria Math" panose="02040503050406030204" pitchFamily="18" charset="0"/>
                                <a:ea typeface="+mn-ea"/>
                                <a:cs typeface="+mn-cs"/>
                              </a:rPr>
                              <m:t>2</m:t>
                            </m:r>
                          </m:sup>
                        </m:sSubSup>
                        <m:r>
                          <a:rPr lang="zh-CN" altLang="en-US" sz="1200" b="0" i="1" kern="1200">
                            <a:solidFill>
                              <a:schemeClr val="tx1"/>
                            </a:solidFill>
                            <a:latin typeface="Cambria Math" panose="02040503050406030204" pitchFamily="18" charset="0"/>
                            <a:ea typeface="+mn-ea"/>
                            <a:cs typeface="+mn-cs"/>
                          </a:rPr>
                          <m:t>𝐼</m:t>
                        </m:r>
                        <m:sSup>
                          <m:sSupPr>
                            <m:ctrlPr>
                              <a:rPr lang="zh-CN" altLang="en-US" sz="1200" b="0" i="1" kern="1200">
                                <a:solidFill>
                                  <a:schemeClr val="tx1"/>
                                </a:solidFill>
                                <a:latin typeface="Cambria Math" panose="02040503050406030204" pitchFamily="18" charset="0"/>
                                <a:ea typeface="+mn-ea"/>
                                <a:cs typeface="+mn-cs"/>
                              </a:rPr>
                            </m:ctrlPr>
                          </m:sSupPr>
                          <m:e>
                            <m:d>
                              <m:dPr>
                                <m:begChr m:val=""/>
                                <m:endChr m:val=""/>
                                <m:ctrlPr>
                                  <a:rPr lang="zh-CN" altLang="en-US" sz="1200" b="0" i="1" kern="1200">
                                    <a:solidFill>
                                      <a:schemeClr val="tx1"/>
                                    </a:solidFill>
                                    <a:latin typeface="Cambria Math" panose="02040503050406030204" pitchFamily="18" charset="0"/>
                                    <a:ea typeface="+mn-ea"/>
                                    <a:cs typeface="+mn-cs"/>
                                  </a:rPr>
                                </m:ctrlPr>
                              </m:dPr>
                              <m:e>
                                <m:r>
                                  <a:rPr lang="en-US" altLang="zh-CN" sz="1200" b="0" i="0" kern="1200">
                                    <a:solidFill>
                                      <a:schemeClr val="tx1"/>
                                    </a:solidFill>
                                    <a:latin typeface="Cambria Math" panose="02040503050406030204" pitchFamily="18" charset="0"/>
                                    <a:ea typeface="+mn-ea"/>
                                    <a:cs typeface="+mn-cs"/>
                                  </a:rPr>
                                  <m:t>)</m:t>
                                </m:r>
                              </m:e>
                            </m:d>
                          </m:e>
                          <m:sup>
                            <m:r>
                              <a:rPr lang="zh-CN" altLang="en-US" sz="1200" b="0" i="0" kern="1200">
                                <a:solidFill>
                                  <a:schemeClr val="tx1"/>
                                </a:solidFill>
                                <a:latin typeface="Cambria Math" panose="02040503050406030204" pitchFamily="18" charset="0"/>
                                <a:ea typeface="+mn-ea"/>
                                <a:cs typeface="+mn-cs"/>
                              </a:rPr>
                              <m:t>−</m:t>
                            </m:r>
                            <m:r>
                              <a:rPr lang="en-US" altLang="zh-CN" sz="1200" b="0" i="0" kern="1200">
                                <a:solidFill>
                                  <a:schemeClr val="tx1"/>
                                </a:solidFill>
                                <a:latin typeface="Cambria Math" panose="02040503050406030204" pitchFamily="18" charset="0"/>
                                <a:ea typeface="+mn-ea"/>
                                <a:cs typeface="+mn-cs"/>
                              </a:rPr>
                              <m:t>1</m:t>
                            </m:r>
                          </m:sup>
                        </m:sSup>
                      </m:e>
                    </m:d>
                  </m:oMath>
                </a14:m>
                <a:r>
                  <a:rPr lang="zh-CN" altLang="en-US" b="0" dirty="0"/>
                  <a:t>给相关小</a:t>
                </a:r>
                <a:r>
                  <a:rPr lang="en-US" altLang="zh-CN" b="0" dirty="0"/>
                  <a:t>/</a:t>
                </a:r>
                <a:r>
                  <a:rPr lang="zh-CN" altLang="en-US" b="0" dirty="0"/>
                  <a:t>噪声小</a:t>
                </a:r>
                <a:r>
                  <a:rPr lang="en-US" altLang="zh-CN" b="0" dirty="0"/>
                  <a:t>/</a:t>
                </a:r>
                <a:r>
                  <a:rPr lang="zh-CN" altLang="en-US" b="0" dirty="0"/>
                  <a:t>密度高的区域更高权重；</a:t>
                </a:r>
                <a:r>
                  <a:rPr lang="en-US" altLang="zh-CN" b="0" dirty="0"/>
                  <a:t>LS </a:t>
                </a:r>
                <a:r>
                  <a:rPr lang="zh-CN" altLang="en-US" b="0" dirty="0"/>
                  <a:t>假定独立同方差。</a:t>
                </a:r>
              </a:p>
              <a:p>
                <a:r>
                  <a:rPr lang="zh-CN" altLang="en-US" b="0" dirty="0"/>
                  <a:t>若点分布不均或某些区域噪声更小，</a:t>
                </a:r>
                <a:r>
                  <a:rPr lang="en-US" altLang="zh-CN" b="0" dirty="0"/>
                  <a:t>GLS </a:t>
                </a:r>
                <a:r>
                  <a:rPr lang="zh-CN" altLang="en-US" b="0" dirty="0"/>
                  <a:t>会把长波趋势“拉向”这些高权区，与 </a:t>
                </a:r>
                <a:r>
                  <a:rPr lang="en-US" altLang="zh-CN" b="0" dirty="0"/>
                  <a:t>LS </a:t>
                </a:r>
                <a:r>
                  <a:rPr lang="zh-CN" altLang="en-US" b="0" dirty="0"/>
                  <a:t>出现系统差。</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文本占位符 2">
                <a:extLst>
                  <a:ext uri="{FF2B5EF4-FFF2-40B4-BE49-F238E27FC236}">
                    <a16:creationId xmlns:a16="http://schemas.microsoft.com/office/drawing/2014/main" id="{50D8EC03-C0CD-5B3E-4F13-D3856D6A097E}"/>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primary trends of both methods (slope/subsidence-uplift distribution from northwest to southeast) show high consistency, indicating that the quadratic polynomial is sufficient to characterize the long-wave morphology.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Collocation incorporates spatial correlation and observational noise into weights: points with strong correlation or high noise are assigned lower weights.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field contains a </a:t>
                </a:r>
                <a:r>
                  <a:rPr lang="en-US" b="1" dirty="0"/>
                  <a:t>narrow, deep negative belt</a:t>
                </a:r>
                <a:r>
                  <a:rPr lang="en-US" dirty="0"/>
                  <a:t> flanked by uplift (large amplitude, short wavelength), a global quadratic LS fit is forced to </a:t>
                </a:r>
                <a:r>
                  <a:rPr lang="en-US" b="1" dirty="0"/>
                  <a:t>bend</a:t>
                </a:r>
                <a:r>
                  <a:rPr lang="en-US" dirty="0"/>
                  <a:t> to explain it, while LSC—by design—</a:t>
                </a:r>
                <a:r>
                  <a:rPr lang="en-US" b="1" dirty="0"/>
                  <a:t>splits</a:t>
                </a:r>
                <a:r>
                  <a:rPr lang="en-US" dirty="0"/>
                  <a:t> the signal into a smooth deterministic trend and a </a:t>
                </a:r>
                <a:r>
                  <a:rPr lang="en-US" b="1" dirty="0"/>
                  <a:t>correlated residual</a:t>
                </a:r>
                <a:r>
                  <a:rPr lang="en-US" dirty="0"/>
                  <a:t>. With a (single-range, isotropic) covariance, LSC tends to absorb that sharp belt into the residual and keep the trend </a:t>
                </a:r>
                <a:r>
                  <a:rPr lang="en-US" b="1" dirty="0"/>
                  <a:t>flatter</a:t>
                </a:r>
                <a:r>
                  <a:rPr lang="en-US" dirty="0"/>
                  <a:t>, so the </a:t>
                </a:r>
                <a:r>
                  <a:rPr lang="en-US" i="1" dirty="0"/>
                  <a:t>LSC − LS</a:t>
                </a:r>
                <a:r>
                  <a:rPr lang="en-US" dirty="0"/>
                  <a:t> trend difference looks large</a:t>
                </a:r>
              </a:p>
              <a:p>
                <a:r>
                  <a:rPr lang="en-US" altLang="zh-CN" b="0" dirty="0"/>
                  <a:t>LSC </a:t>
                </a:r>
                <a:r>
                  <a:rPr lang="zh-CN" altLang="en-US" b="0" dirty="0"/>
                  <a:t>用 </a:t>
                </a:r>
                <a:r>
                  <a:rPr lang="zh-CN" altLang="en-US" sz="1200" b="0" i="0" kern="1200">
                    <a:solidFill>
                      <a:schemeClr val="tx1"/>
                    </a:solidFill>
                    <a:latin typeface="+mn-lt"/>
                    <a:ea typeface="+mn-ea"/>
                    <a:cs typeface="+mn-cs"/>
                  </a:rPr>
                  <a:t>𝑊</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(𝐶</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𝜎_𝑣^</a:t>
                </a:r>
                <a:r>
                  <a:rPr lang="en-US" altLang="zh-CN" sz="1200" b="0" i="0" kern="1200">
                    <a:solidFill>
                      <a:schemeClr val="tx1"/>
                    </a:solidFill>
                    <a:latin typeface="+mn-lt"/>
                    <a:ea typeface="+mn-ea"/>
                    <a:cs typeface="+mn-cs"/>
                  </a:rPr>
                  <a:t>2</a:t>
                </a:r>
                <a:r>
                  <a:rPr lang="zh-CN" altLang="en-US" sz="1200" b="0" i="0" kern="1200">
                    <a:solidFill>
                      <a:schemeClr val="tx1"/>
                    </a:solidFill>
                    <a:latin typeface="+mn-lt"/>
                    <a:ea typeface="+mn-ea"/>
                    <a:cs typeface="+mn-cs"/>
                  </a:rPr>
                  <a:t> 𝐼├ </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a:t>
                </a:r>
                <a:r>
                  <a:rPr lang="en-US" altLang="zh-CN" sz="1200" b="0" i="0" kern="1200">
                    <a:solidFill>
                      <a:schemeClr val="tx1"/>
                    </a:solidFill>
                    <a:latin typeface="+mn-lt"/>
                    <a:ea typeface="+mn-ea"/>
                    <a:cs typeface="+mn-cs"/>
                  </a:rPr>
                  <a:t>1</a:t>
                </a:r>
                <a:r>
                  <a:rPr lang="zh-CN" altLang="en-US" sz="1200" b="0" i="0" kern="1200">
                    <a:solidFill>
                      <a:schemeClr val="tx1"/>
                    </a:solidFill>
                    <a:latin typeface="+mn-lt"/>
                    <a:ea typeface="+mn-ea"/>
                    <a:cs typeface="+mn-cs"/>
                  </a:rPr>
                  <a:t>) ┤</a:t>
                </a:r>
                <a:r>
                  <a:rPr lang="zh-CN" altLang="en-US" b="0" dirty="0"/>
                  <a:t>给相关小</a:t>
                </a:r>
                <a:r>
                  <a:rPr lang="en-US" altLang="zh-CN" b="0" dirty="0"/>
                  <a:t>/</a:t>
                </a:r>
                <a:r>
                  <a:rPr lang="zh-CN" altLang="en-US" b="0" dirty="0"/>
                  <a:t>噪声小</a:t>
                </a:r>
                <a:r>
                  <a:rPr lang="en-US" altLang="zh-CN" b="0" dirty="0"/>
                  <a:t>/</a:t>
                </a:r>
                <a:r>
                  <a:rPr lang="zh-CN" altLang="en-US" b="0" dirty="0"/>
                  <a:t>密度高的区域更高权重；</a:t>
                </a:r>
                <a:r>
                  <a:rPr lang="en-US" altLang="zh-CN" b="0" dirty="0"/>
                  <a:t>LS </a:t>
                </a:r>
                <a:r>
                  <a:rPr lang="zh-CN" altLang="en-US" b="0" dirty="0"/>
                  <a:t>假定独立同方差。</a:t>
                </a:r>
              </a:p>
              <a:p>
                <a:r>
                  <a:rPr lang="zh-CN" altLang="en-US" b="0" dirty="0"/>
                  <a:t>若点分布不均或某些区域噪声更小，</a:t>
                </a:r>
                <a:r>
                  <a:rPr lang="en-US" altLang="zh-CN" b="0" dirty="0"/>
                  <a:t>GLS </a:t>
                </a:r>
                <a:r>
                  <a:rPr lang="zh-CN" altLang="en-US" b="0" dirty="0"/>
                  <a:t>会把长波趋势“拉向”这些高权区，与 </a:t>
                </a:r>
                <a:r>
                  <a:rPr lang="en-US" altLang="zh-CN" b="0" dirty="0"/>
                  <a:t>LS </a:t>
                </a:r>
                <a:r>
                  <a:rPr lang="zh-CN" altLang="en-US" b="0" dirty="0"/>
                  <a:t>出现系统差。</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Tree>
    <p:extLst>
      <p:ext uri="{BB962C8B-B14F-4D97-AF65-F5344CB8AC3E}">
        <p14:creationId xmlns:p14="http://schemas.microsoft.com/office/powerpoint/2010/main" val="3599202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95D5-A057-208B-D189-3C3312CA0B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FA32AD-6E60-BAE8-F443-91AA16145DC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5459EFB-9C2D-F53F-1715-DEDC6B83F6E4}"/>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044956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F4347-C423-46CB-9528-FF397F7323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A4BE40-0252-E65C-8E77-40E3F9FE8235}"/>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B00210A-84FB-22AF-3B0A-510B7A33AAB1}"/>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primary trends of both methods (slope/subsidence-uplift distribution from northwest to southeast) show high consistency, indicating that the quadratic polynomial is sufficient to characterize the long-wave morphology.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Collocation incorporates spatial correlation and observational noise into weights: points with strong correlation or high noise are assigned lower weights.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field contains a </a:t>
            </a:r>
            <a:r>
              <a:rPr lang="en-US" b="1" dirty="0"/>
              <a:t>narrow, deep negative belt</a:t>
            </a:r>
            <a:r>
              <a:rPr lang="en-US" dirty="0"/>
              <a:t> flanked by uplift (large amplitude, short wavelength), a global quadratic LS fit is forced to </a:t>
            </a:r>
            <a:r>
              <a:rPr lang="en-US" b="1" dirty="0"/>
              <a:t>bend</a:t>
            </a:r>
            <a:r>
              <a:rPr lang="en-US" dirty="0"/>
              <a:t> to explain it, while LSC—by design—</a:t>
            </a:r>
            <a:r>
              <a:rPr lang="en-US" b="1" dirty="0"/>
              <a:t>splits</a:t>
            </a:r>
            <a:r>
              <a:rPr lang="en-US" dirty="0"/>
              <a:t> the signal into a smooth deterministic trend and a </a:t>
            </a:r>
            <a:r>
              <a:rPr lang="en-US" b="1" dirty="0"/>
              <a:t>correlated residual</a:t>
            </a:r>
            <a:r>
              <a:rPr lang="en-US" dirty="0"/>
              <a:t>. With a (single-range, isotropic) covariance, LSC tends to absorb that sharp belt into the residual and keep the trend </a:t>
            </a:r>
            <a:r>
              <a:rPr lang="en-US" b="1" dirty="0"/>
              <a:t>flatter</a:t>
            </a:r>
            <a:r>
              <a:rPr lang="en-US" dirty="0"/>
              <a:t>, so the </a:t>
            </a:r>
            <a:r>
              <a:rPr lang="en-US" i="1" dirty="0"/>
              <a:t>LSC − LS</a:t>
            </a:r>
            <a:r>
              <a:rPr lang="en-US" dirty="0"/>
              <a:t> trend difference looks large</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786347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F775F-947D-7AB8-D05F-39FF224DF3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7891EF-0ACF-1868-A21B-9CAFFC611C0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F009289-3DD7-FCBE-426E-33A8A21E9C39}"/>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230532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5811A-9612-65D5-B48D-7C6AB02E39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040614-0449-926E-591A-7A067F0A761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EEE6AB6-735A-1EDB-EB7B-53BB0D3D009E}"/>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019331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6337B-5D7E-7A8A-4E84-E1421800E2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ADEF6F-09EC-A6CA-9C77-438142A7EC5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266AAD3-B25E-BAF7-9370-25680695A6DD}"/>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475031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9A88E-957D-6E59-3BB3-573467BA10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94CBF0-68F4-FB69-EC69-15A39F833749}"/>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B9B68A6-477F-AC17-857B-F9FF7EE15EF4}"/>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36402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C192A-2E39-D9B8-F201-04D8D9A513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A3AEDE-88AE-CB1E-DE2A-0A3317E77E7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0197445-AFE1-5920-02C7-8107CB80B01F}"/>
              </a:ext>
            </a:extLst>
          </p:cNvPr>
          <p:cNvSpPr>
            <a:spLocks noGrp="1"/>
          </p:cNvSpPr>
          <p:nvPr>
            <p:ph type="body" idx="3"/>
          </p:nvPr>
        </p:nvSpPr>
        <p:spPr/>
        <p:txBody>
          <a:bodyPr/>
          <a:lstStyle/>
          <a:p>
            <a:r>
              <a:rPr lang="zh-CN" altLang="en-US" b="0" dirty="0"/>
              <a:t>与 </a:t>
            </a:r>
            <a:r>
              <a:rPr lang="en-US" altLang="zh-CN" b="0" dirty="0" err="1"/>
              <a:t>OLS+Collocation</a:t>
            </a:r>
            <a:r>
              <a:rPr lang="en-US" altLang="zh-CN" b="0" dirty="0"/>
              <a:t> </a:t>
            </a:r>
            <a:r>
              <a:rPr lang="zh-CN" altLang="en-US" b="0" dirty="0"/>
              <a:t>的比较</a:t>
            </a:r>
          </a:p>
          <a:p>
            <a:r>
              <a:rPr lang="zh-CN" altLang="en-US" b="0" dirty="0"/>
              <a:t>相关系数 </a:t>
            </a:r>
            <a:r>
              <a:rPr lang="en-US" altLang="zh-CN" b="0" dirty="0"/>
              <a:t>= 1.000</a:t>
            </a:r>
            <a:r>
              <a:rPr lang="zh-CN" altLang="en-US" b="0" dirty="0"/>
              <a:t>（几乎完全重合），</a:t>
            </a:r>
            <a:r>
              <a:rPr lang="en-US" altLang="zh-CN" b="0" dirty="0"/>
              <a:t>RMS </a:t>
            </a:r>
            <a:r>
              <a:rPr lang="zh-CN" altLang="en-US" b="0" dirty="0"/>
              <a:t>差值仅 </a:t>
            </a:r>
            <a:r>
              <a:rPr lang="en-US" altLang="zh-CN" b="0" dirty="0"/>
              <a:t>0.028 mm/yr</a:t>
            </a:r>
            <a:r>
              <a:rPr lang="zh-CN" altLang="en-US" b="0" dirty="0"/>
              <a:t>；</a:t>
            </a:r>
          </a:p>
          <a:p>
            <a:r>
              <a:rPr lang="zh-CN" altLang="en-US" b="0" dirty="0"/>
              <a:t>最大差异也只有 </a:t>
            </a:r>
            <a:r>
              <a:rPr lang="en-US" altLang="zh-CN" b="0" dirty="0"/>
              <a:t>0.25 mm/yr</a:t>
            </a:r>
            <a:r>
              <a:rPr lang="zh-CN" altLang="en-US" b="0" dirty="0"/>
              <a:t>。</a:t>
            </a:r>
            <a:br>
              <a:rPr lang="zh-CN" altLang="en-US" b="0" dirty="0"/>
            </a:br>
            <a:r>
              <a:rPr lang="zh-CN" altLang="en-US" b="0" dirty="0"/>
              <a:t>说明 在观测点域上，标准 </a:t>
            </a:r>
            <a:r>
              <a:rPr lang="en-US" altLang="zh-CN" b="0" dirty="0"/>
              <a:t>Collocation </a:t>
            </a:r>
            <a:r>
              <a:rPr lang="zh-CN" altLang="en-US" b="0" dirty="0"/>
              <a:t>和 </a:t>
            </a:r>
            <a:r>
              <a:rPr lang="en-US" altLang="zh-CN" b="0" dirty="0"/>
              <a:t>LSC </a:t>
            </a:r>
            <a:r>
              <a:rPr lang="zh-CN" altLang="en-US" b="0" dirty="0"/>
              <a:t>的结果几乎一样，差别仅在加权矩阵对多项式估计的微调。</a:t>
            </a:r>
          </a:p>
          <a:p>
            <a:r>
              <a:rPr lang="zh-CN" altLang="en-US" b="0" dirty="0"/>
              <a:t>与 </a:t>
            </a:r>
            <a:r>
              <a:rPr lang="en-US" altLang="zh-CN" b="0" dirty="0"/>
              <a:t>Spline </a:t>
            </a:r>
            <a:r>
              <a:rPr lang="zh-CN" altLang="en-US" b="0" dirty="0"/>
              <a:t>的比较</a:t>
            </a:r>
          </a:p>
          <a:p>
            <a:r>
              <a:rPr lang="zh-CN" altLang="en-US" b="0" dirty="0"/>
              <a:t>相关系数 </a:t>
            </a:r>
            <a:r>
              <a:rPr lang="en-US" altLang="zh-CN" b="0" dirty="0"/>
              <a:t>= 0.993</a:t>
            </a:r>
            <a:r>
              <a:rPr lang="zh-CN" altLang="en-US" b="0" dirty="0"/>
              <a:t>，非常高；</a:t>
            </a:r>
          </a:p>
          <a:p>
            <a:r>
              <a:rPr lang="en-US" altLang="zh-CN" b="0" dirty="0"/>
              <a:t>RMS </a:t>
            </a:r>
            <a:r>
              <a:rPr lang="zh-CN" altLang="en-US" b="0" dirty="0"/>
              <a:t>差值 </a:t>
            </a:r>
            <a:r>
              <a:rPr lang="en-US" altLang="zh-CN" b="0" dirty="0"/>
              <a:t>= 0.416 mm/yr</a:t>
            </a:r>
            <a:r>
              <a:rPr lang="zh-CN" altLang="en-US" b="0" dirty="0"/>
              <a:t>，比前一个稍大；</a:t>
            </a:r>
          </a:p>
          <a:p>
            <a:r>
              <a:rPr lang="zh-CN" altLang="en-US" b="0" dirty="0"/>
              <a:t>最大差值约 </a:t>
            </a:r>
            <a:r>
              <a:rPr lang="en-US" altLang="zh-CN" b="0" dirty="0"/>
              <a:t>2.45 mm/yr</a:t>
            </a:r>
            <a:r>
              <a:rPr lang="zh-CN" altLang="en-US" b="0" dirty="0"/>
              <a:t>，说明局部可能有些差异（比如边缘或数据稀疏区）。</a:t>
            </a:r>
            <a:br>
              <a:rPr lang="zh-CN" altLang="en-US" b="0" dirty="0"/>
            </a:br>
            <a:r>
              <a:rPr lang="en-US" altLang="zh-CN" b="0" dirty="0"/>
              <a:t>Spline </a:t>
            </a:r>
            <a:r>
              <a:rPr lang="zh-CN" altLang="en-US" b="0" dirty="0"/>
              <a:t>更自由地拟合局部变化，而 </a:t>
            </a:r>
            <a:r>
              <a:rPr lang="en-US" altLang="zh-CN" b="0" dirty="0"/>
              <a:t>LSC </a:t>
            </a:r>
            <a:r>
              <a:rPr lang="zh-CN" altLang="en-US" b="0" dirty="0"/>
              <a:t>是在协方差模型约束下的平滑估计，所以局部有些差异是预期的</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66847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895135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dirty="0"/>
              <a:t>长期下沉与隆起现象明显存在显著的空间形变梯度</a:t>
            </a:r>
            <a:br>
              <a:rPr lang="zh-CN" altLang="en-US" sz="1100" b="0" dirty="0"/>
            </a:br>
            <a:r>
              <a:rPr lang="zh-CN" altLang="en-US" sz="1100" b="0" dirty="0"/>
              <a:t>地表垂向运动在整个区域内分布不均，表明形变在空间上具有明显的梯度变化。</a:t>
            </a:r>
            <a:br>
              <a:rPr lang="zh-CN" altLang="en-US" sz="1100" b="0" dirty="0"/>
            </a:br>
            <a:r>
              <a:rPr lang="zh-CN" altLang="en-US" sz="1100" b="0" dirty="0"/>
              <a:t>数据揭示出明显的垂向地表形变趋势：东部沿海区域表现为广泛的地表隆起（红色</a:t>
            </a:r>
            <a:r>
              <a:rPr lang="en-US" altLang="zh-CN" sz="1100" b="0" dirty="0"/>
              <a:t>/</a:t>
            </a:r>
            <a:r>
              <a:rPr lang="zh-CN" altLang="en-US" sz="1100" b="0" dirty="0"/>
              <a:t>橙色），而中西部区域则存在剧烈的地表下沉（蓝色）。</a:t>
            </a:r>
          </a:p>
          <a:p>
            <a:r>
              <a:rPr lang="zh-CN" altLang="en-US" sz="1100" b="0" dirty="0"/>
              <a:t>形变中心局部集中</a:t>
            </a:r>
            <a:br>
              <a:rPr lang="zh-CN" altLang="en-US" sz="1100" b="0" dirty="0"/>
            </a:br>
            <a:r>
              <a:rPr lang="zh-CN" altLang="en-US" sz="1100" b="0" dirty="0"/>
              <a:t>西部中部的强烈下沉区形成了一个局部的形变中心，可能与构造活动或地形重力不稳定性有关。</a:t>
            </a:r>
            <a:endParaRPr lang="en-GB" altLang="zh-CN" sz="1100" b="0" dirty="0"/>
          </a:p>
          <a:p>
            <a:endParaRPr lang="en-GB" altLang="zh-CN" sz="1100" b="0" dirty="0"/>
          </a:p>
          <a:p>
            <a:r>
              <a:rPr lang="en-US" altLang="zh-CN" sz="1100" b="0" dirty="0"/>
              <a:t>We can see a significant spatial deformation gradient: uplift dominates in the east near the coast, while a subsidence center is located in the west-central </a:t>
            </a:r>
            <a:r>
              <a:rPr lang="en-US" altLang="zh-CN" sz="1100" b="0" dirty="0" err="1"/>
              <a:t>part.This</a:t>
            </a:r>
            <a:r>
              <a:rPr lang="en-US" altLang="zh-CN" sz="1100" b="0" dirty="0"/>
              <a:t> shows both long-term tectonic processes and localized </a:t>
            </a:r>
            <a:r>
              <a:rPr lang="en-US" altLang="zh-CN" sz="1100" b="0" dirty="0" err="1"/>
              <a:t>instabilit</a:t>
            </a:r>
            <a:endParaRPr lang="zh-CN" altLang="en-US" sz="1100" b="0" dirty="0"/>
          </a:p>
          <a:p>
            <a:endParaRPr lang="en-GB"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420716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AE3E5-15DD-D3BF-A959-E34B44EFFF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5DC3C8-2E20-53B1-20FC-71AED6C473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0819C8-EA0F-9777-0900-862F2100484E}"/>
              </a:ext>
            </a:extLst>
          </p:cNvPr>
          <p:cNvSpPr>
            <a:spLocks noGrp="1"/>
          </p:cNvSpPr>
          <p:nvPr>
            <p:ph type="body" idx="1"/>
          </p:nvPr>
        </p:nvSpPr>
        <p:spPr/>
        <p:txBody>
          <a:bodyPr/>
          <a:lstStyle/>
          <a:p>
            <a:r>
              <a:rPr lang="en-US" sz="1200" b="0" i="0" kern="1200" dirty="0" err="1">
                <a:solidFill>
                  <a:schemeClr val="tx1"/>
                </a:solidFill>
                <a:effectLst/>
                <a:latin typeface="+mn-lt"/>
                <a:ea typeface="+mn-ea"/>
                <a:cs typeface="+mn-cs"/>
              </a:rPr>
              <a:t>s_teacher</a:t>
            </a:r>
            <a:r>
              <a:rPr lang="en-US" sz="1200" b="0" i="0" kern="1200" dirty="0">
                <a:solidFill>
                  <a:schemeClr val="tx1"/>
                </a:solidFill>
                <a:effectLst/>
                <a:latin typeface="+mn-lt"/>
                <a:ea typeface="+mn-ea"/>
                <a:cs typeface="+mn-cs"/>
              </a:rPr>
              <a:t> = sqrt(mean((</a:t>
            </a:r>
            <a:r>
              <a:rPr lang="en-US" sz="1200" b="0" i="0" kern="1200" dirty="0" err="1">
                <a:solidFill>
                  <a:schemeClr val="tx1"/>
                </a:solidFill>
                <a:effectLst/>
                <a:latin typeface="+mn-lt"/>
                <a:ea typeface="+mn-ea"/>
                <a:cs typeface="+mn-cs"/>
              </a:rPr>
              <a:t>mean_vel_std</a:t>
            </a:r>
            <a:r>
              <a:rPr lang="en-US" sz="1200" b="0" i="0" kern="1200" dirty="0">
                <a:solidFill>
                  <a:schemeClr val="tx1"/>
                </a:solidFill>
                <a:effectLst/>
                <a:latin typeface="+mn-lt"/>
                <a:ea typeface="+mn-ea"/>
                <a:cs typeface="+mn-cs"/>
              </a:rPr>
              <a:t>).^2)); % mm/year</a:t>
            </a:r>
          </a:p>
          <a:p>
            <a:r>
              <a:rPr lang="en-US" sz="1200" b="0" i="0" kern="1200" dirty="0">
                <a:solidFill>
                  <a:schemeClr val="tx1"/>
                </a:solidFill>
                <a:effectLst/>
                <a:latin typeface="+mn-lt"/>
                <a:ea typeface="+mn-ea"/>
                <a:cs typeface="+mn-cs"/>
              </a:rPr>
              <a:t>average the variance, and the compute the square root of variance</a:t>
            </a:r>
          </a:p>
          <a:p>
            <a:r>
              <a:rPr lang="en-US" sz="1200" b="0" i="0" kern="1200" dirty="0">
                <a:solidFill>
                  <a:schemeClr val="tx1"/>
                </a:solidFill>
                <a:effectLst/>
                <a:latin typeface="+mn-lt"/>
                <a:ea typeface="+mn-ea"/>
                <a:cs typeface="+mn-cs"/>
              </a:rPr>
              <a:t>s02_apr = (</a:t>
            </a:r>
            <a:r>
              <a:rPr lang="en-US" sz="1200" b="0" i="0" kern="1200" dirty="0" err="1">
                <a:solidFill>
                  <a:schemeClr val="tx1"/>
                </a:solidFill>
                <a:effectLst/>
                <a:latin typeface="+mn-lt"/>
                <a:ea typeface="+mn-ea"/>
                <a:cs typeface="+mn-cs"/>
              </a:rPr>
              <a:t>s_teacher</a:t>
            </a:r>
            <a:r>
              <a:rPr lang="en-US" sz="1200" b="0" i="0" kern="1200" dirty="0">
                <a:solidFill>
                  <a:schemeClr val="tx1"/>
                </a:solidFill>
                <a:effectLst/>
                <a:latin typeface="+mn-lt"/>
                <a:ea typeface="+mn-ea"/>
                <a:cs typeface="+mn-cs"/>
              </a:rPr>
              <a:t> * 1.3)^2 % mm²</a:t>
            </a:r>
          </a:p>
          <a:p>
            <a:endParaRPr lang="en-GB" dirty="0"/>
          </a:p>
        </p:txBody>
      </p:sp>
      <p:sp>
        <p:nvSpPr>
          <p:cNvPr id="4" name="灯片编号占位符 3">
            <a:extLst>
              <a:ext uri="{FF2B5EF4-FFF2-40B4-BE49-F238E27FC236}">
                <a16:creationId xmlns:a16="http://schemas.microsoft.com/office/drawing/2014/main" id="{76EFAEB5-9474-8E58-965C-63F415BEC080}"/>
              </a:ext>
            </a:extLst>
          </p:cNvPr>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419810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spcBef>
                <a:spcPts val="1200"/>
              </a:spcBef>
            </a:pPr>
            <a:r>
              <a:rPr lang="en-US" dirty="0"/>
              <a:t>I tested a cubic trend, but in UTM </a:t>
            </a:r>
            <a:r>
              <a:rPr lang="en-US" b="1" dirty="0"/>
              <a:t>meter</a:t>
            </a:r>
            <a:r>
              <a:rPr lang="en-US" dirty="0"/>
              <a:t> coordinates the x, x², x³ terms blow up in scale, which makes the design matrix </a:t>
            </a:r>
            <a:r>
              <a:rPr lang="en-US" b="1" dirty="0"/>
              <a:t>ill-conditioned</a:t>
            </a:r>
            <a:r>
              <a:rPr lang="en-US" dirty="0"/>
              <a:t>. That inflates the coefficient </a:t>
            </a:r>
            <a:r>
              <a:rPr lang="en-US" b="1" dirty="0"/>
              <a:t>standard errors</a:t>
            </a:r>
            <a:r>
              <a:rPr lang="en-US" dirty="0"/>
              <a:t>, so the </a:t>
            </a:r>
            <a:r>
              <a:rPr lang="en-US" b="1" dirty="0"/>
              <a:t>t-values collapse toward zero</a:t>
            </a:r>
            <a:r>
              <a:rPr lang="en-US" dirty="0"/>
              <a:t>—it’s a numerical issue, not physics. Statistically, the cubic terms didn’t bring a </a:t>
            </a:r>
            <a:r>
              <a:rPr lang="en-US" b="1" dirty="0"/>
              <a:t>meaningful improvement</a:t>
            </a:r>
            <a:r>
              <a:rPr lang="en-US" dirty="0"/>
              <a:t> and the overall </a:t>
            </a:r>
            <a:r>
              <a:rPr lang="en-US" b="1" dirty="0"/>
              <a:t>χ² got worse</a:t>
            </a:r>
            <a:r>
              <a:rPr lang="en-US" dirty="0"/>
              <a:t>, so I kept a </a:t>
            </a:r>
            <a:r>
              <a:rPr lang="en-US" b="1" dirty="0"/>
              <a:t>quadratic trend</a:t>
            </a:r>
            <a:r>
              <a:rPr lang="en-US" dirty="0"/>
              <a:t> for the large-scale gradient/curvature and modeled the fine-scale, anisotropic structure with </a:t>
            </a:r>
            <a:r>
              <a:rPr lang="en-US" b="1" dirty="0"/>
              <a:t>splines/LSC</a:t>
            </a:r>
            <a:r>
              <a:rPr lang="en-US" dirty="0"/>
              <a:t>, which is the right division of labor here.</a:t>
            </a:r>
            <a:endParaRPr lang="en-GB"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441241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3C7B9-744F-5B4A-3FB3-EF8E24B341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8FEA82-F5F4-6E90-3ADC-E674FD80FC4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960450-4111-F4AA-9797-80BD55C416DB}"/>
              </a:ext>
            </a:extLst>
          </p:cNvPr>
          <p:cNvSpPr>
            <a:spLocks noGrp="1"/>
          </p:cNvSpPr>
          <p:nvPr>
            <p:ph type="body" idx="1"/>
          </p:nvPr>
        </p:nvSpPr>
        <p:spPr/>
        <p:txBody>
          <a:bodyPr/>
          <a:lstStyle/>
          <a:p>
            <a:r>
              <a:rPr lang="en-US" dirty="0"/>
              <a:t>“I tested a cubic trend, but in UTM </a:t>
            </a:r>
            <a:r>
              <a:rPr lang="en-US" b="1" dirty="0"/>
              <a:t>meter</a:t>
            </a:r>
            <a:r>
              <a:rPr lang="en-US" dirty="0"/>
              <a:t> coordinates the x, x², x³ terms blow up in scale, which makes the design matrix </a:t>
            </a:r>
            <a:r>
              <a:rPr lang="en-US" b="1" dirty="0"/>
              <a:t>ill-conditioned</a:t>
            </a:r>
            <a:r>
              <a:rPr lang="en-US" dirty="0"/>
              <a:t>. That inflates the coefficient </a:t>
            </a:r>
            <a:r>
              <a:rPr lang="en-US" b="1" dirty="0"/>
              <a:t>standard errors</a:t>
            </a:r>
            <a:r>
              <a:rPr lang="en-US" dirty="0"/>
              <a:t>, so the </a:t>
            </a:r>
            <a:r>
              <a:rPr lang="en-US" b="1" dirty="0"/>
              <a:t>t-values collapse toward zero</a:t>
            </a:r>
            <a:r>
              <a:rPr lang="en-US" dirty="0"/>
              <a:t>—it’s a numerical issue, not physics. Statistically, the cubic terms didn’t bring a </a:t>
            </a:r>
            <a:r>
              <a:rPr lang="en-US" b="1" dirty="0"/>
              <a:t>meaningful improvement</a:t>
            </a:r>
            <a:r>
              <a:rPr lang="en-US" dirty="0"/>
              <a:t> and the overall </a:t>
            </a:r>
            <a:r>
              <a:rPr lang="en-US" b="1" dirty="0"/>
              <a:t>χ² got worse</a:t>
            </a:r>
            <a:r>
              <a:rPr lang="en-US" dirty="0"/>
              <a:t>, so I kept a </a:t>
            </a:r>
            <a:r>
              <a:rPr lang="en-US" b="1" dirty="0"/>
              <a:t>quadratic trend</a:t>
            </a:r>
            <a:r>
              <a:rPr lang="en-US" dirty="0"/>
              <a:t> for the large-scale gradient/curvature and modeled the fine-scale, anisotropic structure with </a:t>
            </a:r>
            <a:r>
              <a:rPr lang="en-US" b="1" dirty="0"/>
              <a:t>splines/LSC</a:t>
            </a:r>
            <a:r>
              <a:rPr lang="en-US" dirty="0"/>
              <a:t>, which is the right division of labor here.”</a:t>
            </a:r>
          </a:p>
          <a:p>
            <a:endParaRPr lang="en-US" dirty="0"/>
          </a:p>
          <a:p>
            <a:r>
              <a:rPr lang="en-US" dirty="0"/>
              <a:t>After removing the 2nd-order polynomial trend, the residual velocities reveal localized subsidence patterns and surface fluctuations not captured by the global model, suggesting the need for higher flexibility (e.g., spline or collocation models) to fully describe spatial deformation variability.</a:t>
            </a:r>
          </a:p>
          <a:p>
            <a:endParaRPr lang="en-US" dirty="0"/>
          </a:p>
          <a:p>
            <a:r>
              <a:rPr lang="en-US" dirty="0"/>
              <a:t>A </a:t>
            </a:r>
            <a:r>
              <a:rPr lang="en-US" b="1" dirty="0"/>
              <a:t>quadratic trend</a:t>
            </a:r>
            <a:r>
              <a:rPr lang="en-US" dirty="0"/>
              <a:t> is sufficient to capture the large-scale gradient/curvature. The remaining, clearly </a:t>
            </a:r>
            <a:r>
              <a:rPr lang="en-US" b="1" dirty="0"/>
              <a:t>fine-scale, anisotropic structure</a:t>
            </a:r>
            <a:r>
              <a:rPr lang="en-US" dirty="0"/>
              <a:t> is better handled by </a:t>
            </a:r>
            <a:r>
              <a:rPr lang="en-US" b="1" dirty="0"/>
              <a:t>splines/LSC</a:t>
            </a:r>
            <a:r>
              <a:rPr lang="en-US" dirty="0"/>
              <a:t>, which is exactly what I use next. Raising polynomial order here adds numerical instability without meaningful gain.</a:t>
            </a:r>
            <a:endParaRPr lang="en-GB" dirty="0"/>
          </a:p>
        </p:txBody>
      </p:sp>
      <p:sp>
        <p:nvSpPr>
          <p:cNvPr id="4" name="灯片编号占位符 3">
            <a:extLst>
              <a:ext uri="{FF2B5EF4-FFF2-40B4-BE49-F238E27FC236}">
                <a16:creationId xmlns:a16="http://schemas.microsoft.com/office/drawing/2014/main" id="{8D6581C1-783B-5920-CBA2-7B2B6626F0C9}"/>
              </a:ext>
            </a:extLst>
          </p:cNvPr>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32540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lambda is a </a:t>
                </a:r>
                <a:r>
                  <a:rPr lang="en-GB" dirty="0"/>
                  <a:t>smoothness penalty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 the </a:t>
                </a:r>
                <a:r>
                  <a:rPr lang="en-US" sz="1200" b="0" i="0" kern="1200" dirty="0" err="1">
                    <a:solidFill>
                      <a:schemeClr val="tx1"/>
                    </a:solidFill>
                    <a:effectLst/>
                    <a:latin typeface="+mn-lt"/>
                    <a:ea typeface="+mn-ea"/>
                    <a:cs typeface="+mn-cs"/>
                  </a:rPr>
                  <a:t>esitimated</a:t>
                </a:r>
                <a:r>
                  <a:rPr lang="en-US" sz="1200" b="0" i="0" kern="1200" dirty="0">
                    <a:solidFill>
                      <a:schemeClr val="tx1"/>
                    </a:solidFill>
                    <a:effectLst/>
                    <a:latin typeface="+mn-lt"/>
                    <a:ea typeface="+mn-ea"/>
                    <a:cs typeface="+mn-cs"/>
                  </a:rPr>
                  <a:t> sigma / the roughly variation in delta observed from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(s02_apr/delta^2)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r>
                  <a:rPr lang="en-US" dirty="0"/>
                  <a:t>where </a:t>
                </a:r>
                <a14:m>
                  <m:oMath xmlns:m="http://schemas.openxmlformats.org/officeDocument/2006/math">
                    <m:r>
                      <a:rPr lang="en-US" sz="1200" i="1" kern="1200">
                        <a:solidFill>
                          <a:schemeClr val="tx1"/>
                        </a:solidFill>
                        <a:latin typeface="Cambria Math" panose="02040503050406030204" pitchFamily="18" charset="0"/>
                        <a:ea typeface="+mn-ea"/>
                        <a:cs typeface="+mn-cs"/>
                      </a:rPr>
                      <m:t>𝐷</m:t>
                    </m:r>
                  </m:oMath>
                </a14:m>
                <a:r>
                  <a:rPr lang="en-US" dirty="0"/>
                  <a:t>is a first/second-difference operator. The </a:t>
                </a:r>
                <a:r>
                  <a:rPr lang="en-US" b="1" dirty="0"/>
                  <a:t>regularization λ</a:t>
                </a:r>
                <a:r>
                  <a:rPr lang="en-US" dirty="0"/>
                  <a:t> is initialized from the </a:t>
                </a:r>
                <a:r>
                  <a:rPr lang="en-US" b="1" dirty="0"/>
                  <a:t>a-priori variance</a:t>
                </a:r>
                <a:r>
                  <a:rPr lang="en-US" dirty="0"/>
                  <a:t>, </a:t>
                </a:r>
                <a:r>
                  <a:rPr lang="en-US" b="1" dirty="0"/>
                  <a:t>grid spacing</a:t>
                </a:r>
                <a:r>
                  <a:rPr lang="en-US" dirty="0"/>
                  <a:t>, and the </a:t>
                </a:r>
                <a:r>
                  <a:rPr lang="en-US" b="1" dirty="0"/>
                  <a:t>residual gradient scale</a:t>
                </a:r>
                <a:r>
                  <a:rPr lang="en-US" dirty="0"/>
                  <a:t>, then validated via a </a:t>
                </a:r>
                <a:r>
                  <a:rPr lang="en-US" b="1" dirty="0"/>
                  <a:t>χ² test</a:t>
                </a:r>
                <a:r>
                  <a:rPr lang="en-US" dirty="0"/>
                  <a:t> and residual diagnostics.”</a:t>
                </a:r>
                <a:endParaRPr lang="zh-CN" altLang="en-US" dirty="0"/>
              </a:p>
            </p:txBody>
          </p:sp>
        </mc:Choice>
        <mc:Fallback xmlns="">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lambda is a </a:t>
                </a:r>
                <a:r>
                  <a:rPr lang="en-GB" dirty="0"/>
                  <a:t>smoothness penalty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 the </a:t>
                </a:r>
                <a:r>
                  <a:rPr lang="en-US" sz="1200" b="0" i="0" kern="1200" dirty="0" err="1">
                    <a:solidFill>
                      <a:schemeClr val="tx1"/>
                    </a:solidFill>
                    <a:effectLst/>
                    <a:latin typeface="+mn-lt"/>
                    <a:ea typeface="+mn-ea"/>
                    <a:cs typeface="+mn-cs"/>
                  </a:rPr>
                  <a:t>esitimated</a:t>
                </a:r>
                <a:r>
                  <a:rPr lang="en-US" sz="1200" b="0" i="0" kern="1200" dirty="0">
                    <a:solidFill>
                      <a:schemeClr val="tx1"/>
                    </a:solidFill>
                    <a:effectLst/>
                    <a:latin typeface="+mn-lt"/>
                    <a:ea typeface="+mn-ea"/>
                    <a:cs typeface="+mn-cs"/>
                  </a:rPr>
                  <a:t> sigma / the roughly variation in delta observed from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(s02_apr/delta^2)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r>
                  <a:rPr lang="en-US" dirty="0"/>
                  <a:t>where </a:t>
                </a:r>
                <a:r>
                  <a:rPr lang="en-US" sz="1200" i="0" kern="1200">
                    <a:solidFill>
                      <a:schemeClr val="tx1"/>
                    </a:solidFill>
                    <a:latin typeface="+mn-lt"/>
                    <a:ea typeface="+mn-ea"/>
                    <a:cs typeface="+mn-cs"/>
                  </a:rPr>
                  <a:t>𝐷</a:t>
                </a:r>
                <a:r>
                  <a:rPr lang="en-US" dirty="0"/>
                  <a:t>is a first/second-difference operator. The </a:t>
                </a:r>
                <a:r>
                  <a:rPr lang="en-US" b="1" dirty="0"/>
                  <a:t>regularization λ</a:t>
                </a:r>
                <a:r>
                  <a:rPr lang="en-US" dirty="0"/>
                  <a:t> is initialized from the </a:t>
                </a:r>
                <a:r>
                  <a:rPr lang="en-US" b="1" dirty="0"/>
                  <a:t>a-priori variance</a:t>
                </a:r>
                <a:r>
                  <a:rPr lang="en-US" dirty="0"/>
                  <a:t>, </a:t>
                </a:r>
                <a:r>
                  <a:rPr lang="en-US" b="1" dirty="0"/>
                  <a:t>grid spacing</a:t>
                </a:r>
                <a:r>
                  <a:rPr lang="en-US" dirty="0"/>
                  <a:t>, and the </a:t>
                </a:r>
                <a:r>
                  <a:rPr lang="en-US" b="1" dirty="0"/>
                  <a:t>residual gradient scale</a:t>
                </a:r>
                <a:r>
                  <a:rPr lang="en-US" dirty="0"/>
                  <a:t>, then validated via a </a:t>
                </a:r>
                <a:r>
                  <a:rPr lang="en-US" b="1" dirty="0"/>
                  <a:t>χ² test</a:t>
                </a:r>
                <a:r>
                  <a:rPr lang="en-US" dirty="0"/>
                  <a:t> and residual diagnostics.”</a:t>
                </a:r>
                <a:endParaRPr lang="zh-CN" altLang="en-US" dirty="0"/>
              </a:p>
            </p:txBody>
          </p:sp>
        </mc:Fallback>
      </mc:AlternateContent>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F0573-99EB-5CAF-7688-CA430D71F5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892649-93D3-92A2-8223-13CFEEFFE9C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213A577-4887-24D2-905C-5A7EAC38B778}"/>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lambda = ( the </a:t>
            </a:r>
            <a:r>
              <a:rPr lang="en-US" sz="1200" b="0" i="0" kern="1200" dirty="0" err="1">
                <a:solidFill>
                  <a:schemeClr val="tx1"/>
                </a:solidFill>
                <a:effectLst/>
                <a:latin typeface="+mn-lt"/>
                <a:ea typeface="+mn-ea"/>
                <a:cs typeface="+mn-cs"/>
              </a:rPr>
              <a:t>esitimated</a:t>
            </a:r>
            <a:r>
              <a:rPr lang="en-US" sz="1200" b="0" i="0" kern="1200" dirty="0">
                <a:solidFill>
                  <a:schemeClr val="tx1"/>
                </a:solidFill>
                <a:effectLst/>
                <a:latin typeface="+mn-lt"/>
                <a:ea typeface="+mn-ea"/>
                <a:cs typeface="+mn-cs"/>
              </a:rPr>
              <a:t> sigma / the roughly variation in delta per 1km observed from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(s02_apr/delta^2)</a:t>
            </a:r>
          </a:p>
          <a:p>
            <a:endParaRPr lang="zh-CN" altLang="en-US" dirty="0"/>
          </a:p>
        </p:txBody>
      </p:sp>
    </p:spTree>
    <p:extLst>
      <p:ext uri="{BB962C8B-B14F-4D97-AF65-F5344CB8AC3E}">
        <p14:creationId xmlns:p14="http://schemas.microsoft.com/office/powerpoint/2010/main" val="2914143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2025/11/6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2025/11/6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2025/11/6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2025/11/6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2025/11/6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2025/11/6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2025/11/6</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20.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9.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tags" Target="../tags/tag100.xml"/><Relationship Id="rId7" Type="http://schemas.openxmlformats.org/officeDocument/2006/relationships/image" Target="../media/image27.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26.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37.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38.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image" Target="../media/image39.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 Id="rId5" Type="http://schemas.openxmlformats.org/officeDocument/2006/relationships/image" Target="../media/image40.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41.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76.xml"/><Relationship Id="rId7" Type="http://schemas.openxmlformats.org/officeDocument/2006/relationships/image" Target="../media/image6.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32800" y="2072296"/>
            <a:ext cx="9926400" cy="1681602"/>
          </a:xfrm>
        </p:spPr>
        <p:txBody>
          <a:bodyPr>
            <a:normAutofit/>
          </a:bodyPr>
          <a:lstStyle/>
          <a:p>
            <a:r>
              <a:rPr lang="en-US" altLang="zh-CN" sz="3200" spc="0" dirty="0">
                <a:solidFill>
                  <a:schemeClr val="accent1">
                    <a:lumMod val="75000"/>
                  </a:schemeClr>
                </a:solidFill>
                <a:latin typeface="Noto Serif SC Black" panose="02020200000000000000" charset="-122"/>
                <a:ea typeface="Noto Serif SC Black" panose="02020200000000000000" charset="-122"/>
              </a:rPr>
              <a:t>Modeling of SAR-Derived Displacement Mean Velocity over Etna Using Bilinear Splines and Least Squares Collocation</a:t>
            </a:r>
          </a:p>
        </p:txBody>
      </p:sp>
      <p:sp>
        <p:nvSpPr>
          <p:cNvPr id="4" name="标题 1"/>
          <p:cNvSpPr>
            <a:spLocks noGrp="1"/>
          </p:cNvSpPr>
          <p:nvPr>
            <p:custDataLst>
              <p:tags r:id="rId3"/>
            </p:custDataLst>
          </p:nvPr>
        </p:nvSpPr>
        <p:spPr>
          <a:xfrm>
            <a:off x="1196340" y="5413813"/>
            <a:ext cx="9799320" cy="1123781"/>
          </a:xfrm>
          <a:prstGeom prst="rect">
            <a:avLst/>
          </a:prstGeom>
        </p:spPr>
        <p:txBody>
          <a:bodyPr vert="horz" lIns="90000" tIns="46800" rIns="90000" bIns="46800" rtlCol="0" anchor="b" anchorCtr="0"/>
          <a:lstStyle>
            <a:lvl1pPr algn="ctr" defTabSz="914400" rtl="0" eaLnBrk="1" fontAlgn="auto" latinLnBrk="0" hangingPunct="1">
              <a:lnSpc>
                <a:spcPct val="100000"/>
              </a:lnSpc>
              <a:spcBef>
                <a:spcPct val="0"/>
              </a:spcBef>
              <a:buNone/>
              <a:defRPr sz="6000" b="0" u="none" strike="noStrike" kern="1200" cap="none" spc="300" normalizeH="0" baseline="0">
                <a:solidFill>
                  <a:schemeClr val="tx1">
                    <a:lumMod val="85000"/>
                    <a:lumOff val="15000"/>
                  </a:schemeClr>
                </a:solidFill>
                <a:uFillTx/>
                <a:latin typeface="+mj-lt"/>
                <a:ea typeface="+mj-ea"/>
                <a:cs typeface="+mj-cs"/>
              </a:defRPr>
            </a:lvl1pPr>
          </a:lstStyle>
          <a:p>
            <a:r>
              <a:rPr lang="en-US" altLang="zh-CN" sz="1400" spc="0" dirty="0">
                <a:ea typeface="Noto Serif SC Black" panose="02020200000000000000" charset="-122"/>
                <a:cs typeface="+mn-lt"/>
              </a:rPr>
              <a:t>Wenlei Yang</a:t>
            </a:r>
          </a:p>
          <a:p>
            <a:r>
              <a:rPr lang="en-US" altLang="zh-CN" sz="1400" spc="0" dirty="0">
                <a:ea typeface="Noto Serif SC Black" panose="02020200000000000000" charset="-122"/>
                <a:cs typeface="+mn-lt"/>
              </a:rPr>
              <a:t>Student ID: 259732</a:t>
            </a:r>
          </a:p>
          <a:p>
            <a:r>
              <a:rPr lang="en-US" altLang="zh-CN" sz="1400" spc="0" dirty="0">
                <a:ea typeface="Noto Serif SC Black" panose="02020200000000000000" charset="-122"/>
                <a:cs typeface="+mn-lt"/>
              </a:rPr>
              <a:t>Professors: Giovanna Venuti; Mirko </a:t>
            </a:r>
            <a:r>
              <a:rPr lang="en-US" altLang="zh-CN" sz="1400" spc="0" dirty="0" err="1">
                <a:ea typeface="Noto Serif SC Black" panose="02020200000000000000" charset="-122"/>
                <a:cs typeface="+mn-lt"/>
              </a:rPr>
              <a:t>Reguzzoni</a:t>
            </a:r>
            <a:r>
              <a:rPr lang="en-US" altLang="zh-CN" sz="1400" spc="0" dirty="0">
                <a:ea typeface="Noto Serif SC Black" panose="02020200000000000000" charset="-122"/>
                <a:cs typeface="+mn-lt"/>
              </a:rPr>
              <a:t> </a:t>
            </a:r>
          </a:p>
          <a:p>
            <a:r>
              <a:rPr lang="en-US" altLang="zh-CN" sz="1400" spc="0" dirty="0">
                <a:ea typeface="Noto Serif SC Black" panose="02020200000000000000" charset="-122"/>
                <a:cs typeface="+mn-lt"/>
              </a:rPr>
              <a:t>Geospatial Data Analysis A.A. 2024/2025</a:t>
            </a:r>
          </a:p>
          <a:p>
            <a:pPr algn="r"/>
            <a:endParaRPr lang="en-US" altLang="zh-CN" sz="1200" spc="0" dirty="0">
              <a:ea typeface="Noto Serif SC Black" panose="02020200000000000000" charset="-122"/>
              <a:cs typeface="+mn-lt"/>
            </a:endParaRPr>
          </a:p>
        </p:txBody>
      </p:sp>
      <p:sp>
        <p:nvSpPr>
          <p:cNvPr id="7" name="文本框 6"/>
          <p:cNvSpPr txBox="1"/>
          <p:nvPr/>
        </p:nvSpPr>
        <p:spPr>
          <a:xfrm>
            <a:off x="3232785" y="5001224"/>
            <a:ext cx="5726430" cy="307777"/>
          </a:xfrm>
          <a:prstGeom prst="rect">
            <a:avLst/>
          </a:prstGeom>
          <a:noFill/>
        </p:spPr>
        <p:txBody>
          <a:bodyPr wrap="square" rtlCol="0">
            <a:spAutoFit/>
          </a:bodyPr>
          <a:lstStyle/>
          <a:p>
            <a:pPr algn="ctr"/>
            <a:r>
              <a:rPr lang="en-US" altLang="zh-CN" sz="1400" dirty="0">
                <a:latin typeface="Noto Serif SC Black" panose="02020200000000000000" pitchFamily="18" charset="-128"/>
                <a:ea typeface="Noto Serif SC Black" panose="02020200000000000000" pitchFamily="18" charset="-128"/>
              </a:rPr>
              <a:t>(2D Splines + Least Square Collocation)</a:t>
            </a:r>
          </a:p>
        </p:txBody>
      </p:sp>
      <p:pic>
        <p:nvPicPr>
          <p:cNvPr id="5" name="图片 4" descr="图片包含 徽标&#10;&#10;AI 生成的内容可能不正确。">
            <a:extLst>
              <a:ext uri="{FF2B5EF4-FFF2-40B4-BE49-F238E27FC236}">
                <a16:creationId xmlns:a16="http://schemas.microsoft.com/office/drawing/2014/main" id="{C30FF7D5-8727-7D4F-4ABE-A5CF151204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6994" y="437420"/>
            <a:ext cx="1598012" cy="1174442"/>
          </a:xfrm>
          <a:prstGeom prst="rect">
            <a:avLst/>
          </a:prstGeom>
        </p:spPr>
      </p:pic>
      <p:sp>
        <p:nvSpPr>
          <p:cNvPr id="3" name="文本框 2">
            <a:extLst>
              <a:ext uri="{FF2B5EF4-FFF2-40B4-BE49-F238E27FC236}">
                <a16:creationId xmlns:a16="http://schemas.microsoft.com/office/drawing/2014/main" id="{AF0FECB5-75EC-4DD5-6897-328BCDE759DC}"/>
              </a:ext>
            </a:extLst>
          </p:cNvPr>
          <p:cNvSpPr txBox="1"/>
          <p:nvPr/>
        </p:nvSpPr>
        <p:spPr>
          <a:xfrm>
            <a:off x="2584870" y="3858710"/>
            <a:ext cx="7022260" cy="307777"/>
          </a:xfrm>
          <a:prstGeom prst="rect">
            <a:avLst/>
          </a:prstGeom>
          <a:noFill/>
        </p:spPr>
        <p:txBody>
          <a:bodyPr wrap="square" rtlCol="0">
            <a:spAutoFit/>
          </a:bodyPr>
          <a:lstStyle/>
          <a:p>
            <a:pPr algn="ctr"/>
            <a:r>
              <a:rPr lang="en-US" sz="1400" dirty="0">
                <a:solidFill>
                  <a:schemeClr val="accent1">
                    <a:lumMod val="75000"/>
                  </a:schemeClr>
                </a:solidFill>
                <a:latin typeface="Noto Serif SC Black" panose="02020200000000000000" charset="-122"/>
                <a:ea typeface="Noto Serif SC Black" panose="02020200000000000000" charset="-122"/>
                <a:cs typeface="+mj-cs"/>
              </a:rPr>
              <a:t>A case study on the northeastern flank of Mount Etna (2019–2023)</a:t>
            </a:r>
            <a:endParaRPr lang="en-US" altLang="zh-CN" sz="1400" dirty="0">
              <a:solidFill>
                <a:schemeClr val="accent1">
                  <a:lumMod val="75000"/>
                </a:schemeClr>
              </a:solidFill>
              <a:latin typeface="Noto Serif SC Black" panose="02020200000000000000" charset="-122"/>
              <a:ea typeface="Noto Serif SC Black" panose="02020200000000000000" charset="-122"/>
              <a:cs typeface="+mj-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BB44D-F49A-B2AB-D0A0-ABEC89BF6898}"/>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91939CEF-9CA7-E427-86C1-442E6CD3740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10143" y="0"/>
            <a:ext cx="6181857" cy="3428998"/>
          </a:xfrm>
          <a:prstGeom prst="rect">
            <a:avLst/>
          </a:prstGeom>
        </p:spPr>
      </p:pic>
      <p:pic>
        <p:nvPicPr>
          <p:cNvPr id="13" name="图片 12">
            <a:extLst>
              <a:ext uri="{FF2B5EF4-FFF2-40B4-BE49-F238E27FC236}">
                <a16:creationId xmlns:a16="http://schemas.microsoft.com/office/drawing/2014/main" id="{748B9638-1B3F-4CB1-D266-18CDD250F0B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3143" y="3310931"/>
            <a:ext cx="6308855" cy="3499442"/>
          </a:xfrm>
          <a:prstGeom prst="rect">
            <a:avLst/>
          </a:prstGeom>
        </p:spPr>
      </p:pic>
      <p:sp>
        <p:nvSpPr>
          <p:cNvPr id="6" name="文本框 5">
            <a:extLst>
              <a:ext uri="{FF2B5EF4-FFF2-40B4-BE49-F238E27FC236}">
                <a16:creationId xmlns:a16="http://schemas.microsoft.com/office/drawing/2014/main" id="{76431161-3FF5-CDA5-B3E4-1DF501CEAFC8}"/>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04 - Bilinear Spline Interpolation</a:t>
            </a:r>
            <a:endParaRPr lang="en-US" altLang="zh-CN" dirty="0">
              <a:solidFill>
                <a:srgbClr val="004BF6"/>
              </a:solidFill>
              <a:latin typeface="Noto Serif SC Black" panose="02020200000000000000" charset="-122"/>
              <a:ea typeface="Noto Serif SC Black" panose="02020200000000000000" charset="-122"/>
            </a:endParaRPr>
          </a:p>
        </p:txBody>
      </p:sp>
      <p:sp>
        <p:nvSpPr>
          <p:cNvPr id="4" name="文本框 3">
            <a:extLst>
              <a:ext uri="{FF2B5EF4-FFF2-40B4-BE49-F238E27FC236}">
                <a16:creationId xmlns:a16="http://schemas.microsoft.com/office/drawing/2014/main" id="{2BD40740-D1DC-83A8-1460-0DC07BC7DDA9}"/>
              </a:ext>
            </a:extLst>
          </p:cNvPr>
          <p:cNvSpPr txBox="1"/>
          <p:nvPr>
            <p:custDataLst>
              <p:tags r:id="rId2"/>
            </p:custDataLst>
          </p:nvPr>
        </p:nvSpPr>
        <p:spPr>
          <a:xfrm>
            <a:off x="6824445" y="6505659"/>
            <a:ext cx="4723819" cy="352341"/>
          </a:xfrm>
          <a:prstGeom prst="rect">
            <a:avLst/>
          </a:prstGeom>
          <a:noFill/>
        </p:spPr>
        <p:txBody>
          <a:bodyPr wrap="square" rtlCol="0">
            <a:spAutoFit/>
          </a:bodyPr>
          <a:lstStyle/>
          <a:p>
            <a:pPr indent="0" algn="ctr" fontAlgn="auto">
              <a:lnSpc>
                <a:spcPct val="200000"/>
              </a:lnSpc>
              <a:buClrTx/>
              <a:buSzTx/>
              <a:buFontTx/>
            </a:pPr>
            <a:r>
              <a:rPr lang="en-US" altLang="en-US" sz="1000" dirty="0"/>
              <a:t>Fig.06 </a:t>
            </a:r>
            <a:r>
              <a:rPr lang="en-US" altLang="zh-CN" sz="1000" dirty="0">
                <a:sym typeface="+mn-ea"/>
              </a:rPr>
              <a:t>Second Interpolation </a:t>
            </a:r>
            <a:r>
              <a:rPr lang="en-GB" altLang="zh-CN" sz="1000" dirty="0">
                <a:sym typeface="+mn-ea"/>
              </a:rPr>
              <a:t>of Spline</a:t>
            </a:r>
            <a:endParaRPr lang="en-US" altLang="zh-CN" sz="1000" dirty="0"/>
          </a:p>
        </p:txBody>
      </p:sp>
      <p:sp>
        <p:nvSpPr>
          <p:cNvPr id="3" name="文本框 2">
            <a:extLst>
              <a:ext uri="{FF2B5EF4-FFF2-40B4-BE49-F238E27FC236}">
                <a16:creationId xmlns:a16="http://schemas.microsoft.com/office/drawing/2014/main" id="{6767E134-3951-D4C0-15B9-6AC6103CFC3C}"/>
              </a:ext>
            </a:extLst>
          </p:cNvPr>
          <p:cNvSpPr txBox="1"/>
          <p:nvPr/>
        </p:nvSpPr>
        <p:spPr>
          <a:xfrm>
            <a:off x="525780" y="1343628"/>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First Spline it.1</a:t>
            </a:r>
          </a:p>
        </p:txBody>
      </p:sp>
      <p:sp>
        <p:nvSpPr>
          <p:cNvPr id="7" name="文本框 6">
            <a:extLst>
              <a:ext uri="{FF2B5EF4-FFF2-40B4-BE49-F238E27FC236}">
                <a16:creationId xmlns:a16="http://schemas.microsoft.com/office/drawing/2014/main" id="{3EC41CB3-A1BC-6389-0478-2FF4E0C4453A}"/>
              </a:ext>
            </a:extLst>
          </p:cNvPr>
          <p:cNvSpPr txBox="1"/>
          <p:nvPr/>
        </p:nvSpPr>
        <p:spPr>
          <a:xfrm>
            <a:off x="603253" y="2066383"/>
            <a:ext cx="4586814" cy="523220"/>
          </a:xfrm>
          <a:prstGeom prst="rect">
            <a:avLst/>
          </a:prstGeom>
          <a:noFill/>
        </p:spPr>
        <p:txBody>
          <a:bodyPr wrap="square">
            <a:spAutoFit/>
          </a:bodyPr>
          <a:lstStyle/>
          <a:p>
            <a:pPr marL="171450" indent="-171450">
              <a:buFont typeface="Arial" panose="020B0604020202020204" pitchFamily="34" charset="0"/>
              <a:buChar char="•"/>
            </a:pPr>
            <a:r>
              <a:rPr lang="en-US" altLang="zh-CN" sz="1400" dirty="0"/>
              <a:t>Num of Spline Nodes in y: </a:t>
            </a:r>
            <a:r>
              <a:rPr lang="en-US" altLang="zh-CN" sz="1400" b="1" dirty="0"/>
              <a:t>30, resolution: ~350m</a:t>
            </a:r>
          </a:p>
          <a:p>
            <a:pPr marL="171450" indent="-171450">
              <a:buFont typeface="Arial" panose="020B0604020202020204" pitchFamily="34" charset="0"/>
              <a:buChar char="•"/>
            </a:pPr>
            <a:r>
              <a:rPr lang="en-US" sz="1400" dirty="0"/>
              <a:t>Num of </a:t>
            </a:r>
            <a:r>
              <a:rPr lang="en-US" altLang="zh-CN" sz="1400" dirty="0"/>
              <a:t>Spline Nodes in x: </a:t>
            </a:r>
            <a:r>
              <a:rPr lang="en-US" altLang="zh-CN" sz="1400" b="1" dirty="0"/>
              <a:t>30, resolution: ~500m</a:t>
            </a:r>
          </a:p>
        </p:txBody>
      </p:sp>
      <p:sp>
        <p:nvSpPr>
          <p:cNvPr id="8" name="文本框 7">
            <a:extLst>
              <a:ext uri="{FF2B5EF4-FFF2-40B4-BE49-F238E27FC236}">
                <a16:creationId xmlns:a16="http://schemas.microsoft.com/office/drawing/2014/main" id="{D39C43BE-E5C6-0DB1-E7E7-30DDB1619459}"/>
              </a:ext>
            </a:extLst>
          </p:cNvPr>
          <p:cNvSpPr txBox="1"/>
          <p:nvPr/>
        </p:nvSpPr>
        <p:spPr>
          <a:xfrm>
            <a:off x="603253" y="1729198"/>
            <a:ext cx="5855970" cy="307777"/>
          </a:xfrm>
          <a:prstGeom prst="rect">
            <a:avLst/>
          </a:prstGeom>
          <a:noFill/>
        </p:spPr>
        <p:txBody>
          <a:bodyPr wrap="square" rtlCol="0">
            <a:spAutoFit/>
          </a:bodyPr>
          <a:lstStyle/>
          <a:p>
            <a:r>
              <a:rPr lang="en-US" altLang="zh-CN" sz="1400" dirty="0">
                <a:latin typeface="Noto Serif SC Black" panose="02020200000000000000" charset="-122"/>
                <a:ea typeface="Noto Serif SC Black" panose="02020200000000000000" charset="-122"/>
              </a:rPr>
              <a:t>Setting nodes</a:t>
            </a:r>
          </a:p>
        </p:txBody>
      </p:sp>
      <p:sp>
        <p:nvSpPr>
          <p:cNvPr id="9" name="文本框 8">
            <a:extLst>
              <a:ext uri="{FF2B5EF4-FFF2-40B4-BE49-F238E27FC236}">
                <a16:creationId xmlns:a16="http://schemas.microsoft.com/office/drawing/2014/main" id="{77A6A7F2-CDA3-8DE0-B658-1E21DCAE52F5}"/>
              </a:ext>
            </a:extLst>
          </p:cNvPr>
          <p:cNvSpPr txBox="1"/>
          <p:nvPr/>
        </p:nvSpPr>
        <p:spPr>
          <a:xfrm>
            <a:off x="603253" y="2619011"/>
            <a:ext cx="5855970" cy="307777"/>
          </a:xfrm>
          <a:prstGeom prst="rect">
            <a:avLst/>
          </a:prstGeom>
          <a:noFill/>
        </p:spPr>
        <p:txBody>
          <a:bodyPr wrap="square" rtlCol="0">
            <a:spAutoFit/>
          </a:bodyPr>
          <a:lstStyle/>
          <a:p>
            <a:r>
              <a:rPr lang="en-US" altLang="zh-CN" sz="1400" dirty="0">
                <a:latin typeface="Noto Serif SC Black" panose="02020200000000000000" charset="-122"/>
                <a:ea typeface="Noto Serif SC Black" panose="02020200000000000000" charset="-122"/>
              </a:rPr>
              <a:t>Lambda  </a:t>
            </a:r>
            <a:r>
              <a:rPr lang="el-GR" sz="1400" dirty="0"/>
              <a:t>λ</a:t>
            </a:r>
            <a:r>
              <a:rPr lang="en-GB" sz="1400" dirty="0"/>
              <a:t> = 0.0206</a:t>
            </a:r>
            <a:endParaRPr lang="en-US" altLang="zh-CN" sz="1400" dirty="0">
              <a:latin typeface="Noto Serif SC Black" panose="02020200000000000000" charset="-122"/>
              <a:ea typeface="Noto Serif SC Black" panose="02020200000000000000" charset="-122"/>
            </a:endParaRPr>
          </a:p>
        </p:txBody>
      </p:sp>
      <p:sp>
        <p:nvSpPr>
          <p:cNvPr id="12" name="文本框 11">
            <a:extLst>
              <a:ext uri="{FF2B5EF4-FFF2-40B4-BE49-F238E27FC236}">
                <a16:creationId xmlns:a16="http://schemas.microsoft.com/office/drawing/2014/main" id="{EEA8B410-C806-705B-97CB-0185BD21DEAD}"/>
              </a:ext>
            </a:extLst>
          </p:cNvPr>
          <p:cNvSpPr txBox="1"/>
          <p:nvPr/>
        </p:nvSpPr>
        <p:spPr>
          <a:xfrm>
            <a:off x="525780" y="3289129"/>
            <a:ext cx="6278032" cy="861774"/>
          </a:xfrm>
          <a:prstGeom prst="rect">
            <a:avLst/>
          </a:prstGeom>
          <a:noFill/>
        </p:spPr>
        <p:txBody>
          <a:bodyPr wrap="square">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Chi Square Test</a:t>
            </a:r>
          </a:p>
          <a:p>
            <a:pPr indent="0" fontAlgn="auto">
              <a:spcBef>
                <a:spcPts val="0"/>
              </a:spcBef>
              <a:buFont typeface="Arial" panose="020B0604020202020204" pitchFamily="34" charset="0"/>
              <a:buNone/>
            </a:pPr>
            <a:r>
              <a:rPr lang="en-US" altLang="zh-CN" sz="1800" dirty="0">
                <a:sym typeface="+mn-ea"/>
              </a:rPr>
              <a:t>		</a:t>
            </a:r>
            <a:r>
              <a:rPr lang="en-US" altLang="zh-CN" sz="1400" b="1" dirty="0">
                <a:sym typeface="+mn-ea"/>
              </a:rPr>
              <a:t>X</a:t>
            </a:r>
            <a:r>
              <a:rPr lang="en-US" altLang="zh-CN" sz="1400" b="1" baseline="30000" dirty="0">
                <a:sym typeface="+mn-ea"/>
              </a:rPr>
              <a:t>2</a:t>
            </a:r>
            <a:r>
              <a:rPr lang="en-US" altLang="zh-CN" sz="1400" b="1" baseline="-25000" dirty="0">
                <a:sym typeface="+mn-ea"/>
              </a:rPr>
              <a:t>obs</a:t>
            </a:r>
            <a:r>
              <a:rPr lang="en-US" altLang="zh-CN" sz="1400" b="1" dirty="0">
                <a:sym typeface="+mn-ea"/>
              </a:rPr>
              <a:t>= 1.4695</a:t>
            </a:r>
          </a:p>
          <a:p>
            <a:pPr indent="0" fontAlgn="auto">
              <a:spcBef>
                <a:spcPts val="0"/>
              </a:spcBef>
              <a:buFont typeface="Arial" panose="020B0604020202020204" pitchFamily="34" charset="0"/>
              <a:buNone/>
            </a:pPr>
            <a:r>
              <a:rPr lang="en-US" altLang="zh-CN" sz="1400" b="1" dirty="0">
                <a:sym typeface="+mn-ea"/>
              </a:rPr>
              <a:t>		(X</a:t>
            </a:r>
            <a:r>
              <a:rPr lang="en-US" altLang="zh-CN" sz="1400" b="1" baseline="30000" dirty="0">
                <a:sym typeface="+mn-ea"/>
              </a:rPr>
              <a:t>2</a:t>
            </a:r>
            <a:r>
              <a:rPr lang="en-US" altLang="zh-CN" sz="1400" b="1" baseline="-25000" dirty="0">
                <a:sym typeface="+mn-ea"/>
              </a:rPr>
              <a:t>lim_inf</a:t>
            </a:r>
            <a:r>
              <a:rPr lang="en-US" altLang="zh-CN" sz="1400" b="1" dirty="0">
                <a:sym typeface="+mn-ea"/>
              </a:rPr>
              <a:t>:</a:t>
            </a:r>
            <a:r>
              <a:rPr lang="en-GB" sz="1400" b="1" dirty="0"/>
              <a:t> 0. 9657, </a:t>
            </a:r>
            <a:r>
              <a:rPr lang="en-US" altLang="zh-CN" sz="1400" b="1" dirty="0">
                <a:sym typeface="+mn-ea"/>
              </a:rPr>
              <a:t>X</a:t>
            </a:r>
            <a:r>
              <a:rPr lang="en-US" altLang="zh-CN" sz="1400" b="1" baseline="30000" dirty="0">
                <a:sym typeface="+mn-ea"/>
              </a:rPr>
              <a:t>2</a:t>
            </a:r>
            <a:r>
              <a:rPr lang="en-US" altLang="zh-CN" sz="1400" b="1" baseline="-25000" dirty="0">
                <a:sym typeface="+mn-ea"/>
              </a:rPr>
              <a:t>lim_sup</a:t>
            </a:r>
            <a:r>
              <a:rPr lang="en-US" altLang="zh-CN" sz="1400" b="1" dirty="0">
                <a:sym typeface="+mn-ea"/>
              </a:rPr>
              <a:t>:</a:t>
            </a:r>
            <a:r>
              <a:rPr lang="en-GB" sz="1400" b="1" dirty="0"/>
              <a:t> 1.0349</a:t>
            </a:r>
            <a:r>
              <a:rPr lang="en-US" altLang="zh-CN" sz="1400" b="1" dirty="0">
                <a:sym typeface="+mn-ea"/>
              </a:rPr>
              <a:t>)</a:t>
            </a:r>
            <a:endParaRPr lang="en-US" altLang="zh-CN" sz="1400" b="1" dirty="0">
              <a:solidFill>
                <a:srgbClr val="004BF6"/>
              </a:solidFill>
              <a:latin typeface="Noto Serif SC Black" panose="02020200000000000000" charset="-122"/>
              <a:ea typeface="Noto Serif SC Black" panose="02020200000000000000" charset="-122"/>
              <a:sym typeface="+mn-ea"/>
            </a:endParaRPr>
          </a:p>
        </p:txBody>
      </p:sp>
    </p:spTree>
    <p:custDataLst>
      <p:tags r:id="rId1"/>
    </p:custDataLst>
    <p:extLst>
      <p:ext uri="{BB962C8B-B14F-4D97-AF65-F5344CB8AC3E}">
        <p14:creationId xmlns:p14="http://schemas.microsoft.com/office/powerpoint/2010/main" val="2180466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509FF-D51C-0075-7082-80EC40139E0E}"/>
            </a:ext>
          </a:extLst>
        </p:cNvPr>
        <p:cNvGrpSpPr/>
        <p:nvPr/>
      </p:nvGrpSpPr>
      <p:grpSpPr>
        <a:xfrm>
          <a:off x="0" y="0"/>
          <a:ext cx="0" cy="0"/>
          <a:chOff x="0" y="0"/>
          <a:chExt cx="0" cy="0"/>
        </a:xfrm>
      </p:grpSpPr>
      <p:pic>
        <p:nvPicPr>
          <p:cNvPr id="13" name="图片 12">
            <a:extLst>
              <a:ext uri="{FF2B5EF4-FFF2-40B4-BE49-F238E27FC236}">
                <a16:creationId xmlns:a16="http://schemas.microsoft.com/office/drawing/2014/main" id="{564EDC22-7A66-E71C-D5D1-1A01033BD2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83144" y="3310931"/>
            <a:ext cx="6308853" cy="3499442"/>
          </a:xfrm>
          <a:prstGeom prst="rect">
            <a:avLst/>
          </a:prstGeom>
        </p:spPr>
      </p:pic>
      <p:sp>
        <p:nvSpPr>
          <p:cNvPr id="6" name="文本框 5">
            <a:extLst>
              <a:ext uri="{FF2B5EF4-FFF2-40B4-BE49-F238E27FC236}">
                <a16:creationId xmlns:a16="http://schemas.microsoft.com/office/drawing/2014/main" id="{122F388F-87D0-044F-9F05-6D42FBDD6C61}"/>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04 - Bilinear Spline Interpolation</a:t>
            </a:r>
            <a:endParaRPr lang="en-US" altLang="zh-CN" dirty="0">
              <a:solidFill>
                <a:srgbClr val="004BF6"/>
              </a:solidFill>
              <a:latin typeface="Noto Serif SC Black" panose="02020200000000000000" charset="-122"/>
              <a:ea typeface="Noto Serif SC Black" panose="02020200000000000000" charset="-122"/>
            </a:endParaRPr>
          </a:p>
        </p:txBody>
      </p:sp>
      <p:sp>
        <p:nvSpPr>
          <p:cNvPr id="10" name="文本框 9">
            <a:extLst>
              <a:ext uri="{FF2B5EF4-FFF2-40B4-BE49-F238E27FC236}">
                <a16:creationId xmlns:a16="http://schemas.microsoft.com/office/drawing/2014/main" id="{C0B78A15-834A-7A01-93EB-954D6671A6ED}"/>
              </a:ext>
            </a:extLst>
          </p:cNvPr>
          <p:cNvSpPr txBox="1"/>
          <p:nvPr/>
        </p:nvSpPr>
        <p:spPr>
          <a:xfrm>
            <a:off x="525780" y="1217719"/>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Removal of Outliers</a:t>
            </a:r>
          </a:p>
        </p:txBody>
      </p:sp>
      <p:sp>
        <p:nvSpPr>
          <p:cNvPr id="4" name="文本框 3">
            <a:extLst>
              <a:ext uri="{FF2B5EF4-FFF2-40B4-BE49-F238E27FC236}">
                <a16:creationId xmlns:a16="http://schemas.microsoft.com/office/drawing/2014/main" id="{F84A322E-87AB-57F2-AFF1-2E1BF35AB408}"/>
              </a:ext>
            </a:extLst>
          </p:cNvPr>
          <p:cNvSpPr txBox="1"/>
          <p:nvPr>
            <p:custDataLst>
              <p:tags r:id="rId2"/>
            </p:custDataLst>
          </p:nvPr>
        </p:nvSpPr>
        <p:spPr>
          <a:xfrm>
            <a:off x="6824445" y="6505659"/>
            <a:ext cx="4723819" cy="352341"/>
          </a:xfrm>
          <a:prstGeom prst="rect">
            <a:avLst/>
          </a:prstGeom>
          <a:noFill/>
        </p:spPr>
        <p:txBody>
          <a:bodyPr wrap="square" rtlCol="0">
            <a:spAutoFit/>
          </a:bodyPr>
          <a:lstStyle/>
          <a:p>
            <a:pPr indent="0" algn="ctr" fontAlgn="auto">
              <a:lnSpc>
                <a:spcPct val="200000"/>
              </a:lnSpc>
              <a:buClrTx/>
              <a:buSzTx/>
              <a:buFontTx/>
            </a:pPr>
            <a:r>
              <a:rPr lang="en-US" altLang="en-US" sz="1000" dirty="0"/>
              <a:t>Fig.07 </a:t>
            </a:r>
            <a:r>
              <a:rPr lang="en-US" altLang="zh-CN" sz="1000" dirty="0">
                <a:sym typeface="+mn-ea"/>
              </a:rPr>
              <a:t>Third Interpolation </a:t>
            </a:r>
            <a:r>
              <a:rPr lang="en-GB" altLang="zh-CN" sz="1000" dirty="0">
                <a:sym typeface="+mn-ea"/>
              </a:rPr>
              <a:t>of Spline</a:t>
            </a:r>
            <a:endParaRPr lang="en-US" altLang="zh-CN" sz="1000" dirty="0"/>
          </a:p>
        </p:txBody>
      </p:sp>
      <p:sp>
        <p:nvSpPr>
          <p:cNvPr id="5" name="文本框 4">
            <a:extLst>
              <a:ext uri="{FF2B5EF4-FFF2-40B4-BE49-F238E27FC236}">
                <a16:creationId xmlns:a16="http://schemas.microsoft.com/office/drawing/2014/main" id="{14FE3FDE-F109-E986-8957-79B03D09B08F}"/>
              </a:ext>
            </a:extLst>
          </p:cNvPr>
          <p:cNvSpPr txBox="1"/>
          <p:nvPr/>
        </p:nvSpPr>
        <p:spPr>
          <a:xfrm>
            <a:off x="2896660" y="1202380"/>
            <a:ext cx="4586814" cy="338554"/>
          </a:xfrm>
          <a:prstGeom prst="rect">
            <a:avLst/>
          </a:prstGeom>
          <a:noFill/>
        </p:spPr>
        <p:txBody>
          <a:bodyPr wrap="square">
            <a:spAutoFit/>
          </a:bodyPr>
          <a:lstStyle/>
          <a:p>
            <a:r>
              <a:rPr lang="el-GR" sz="1600" b="1" dirty="0"/>
              <a:t>μ</a:t>
            </a:r>
            <a:r>
              <a:rPr lang="en-GB" sz="1600" b="1" dirty="0"/>
              <a:t> &gt; 4</a:t>
            </a:r>
            <a:r>
              <a:rPr lang="el-GR" sz="1600" b="1" dirty="0"/>
              <a:t>σ</a:t>
            </a:r>
            <a:r>
              <a:rPr lang="en-GB" sz="1600" b="1" dirty="0"/>
              <a:t>_</a:t>
            </a:r>
            <a:r>
              <a:rPr lang="en-GB" sz="1600" b="1" dirty="0" err="1"/>
              <a:t>est</a:t>
            </a:r>
            <a:r>
              <a:rPr lang="zh-CN" altLang="en-US" sz="1600" b="1" dirty="0"/>
              <a:t>；</a:t>
            </a:r>
            <a:r>
              <a:rPr lang="en-US" altLang="zh-CN" sz="1600" b="1" dirty="0"/>
              <a:t>7332- 7284</a:t>
            </a:r>
          </a:p>
        </p:txBody>
      </p:sp>
      <p:sp>
        <p:nvSpPr>
          <p:cNvPr id="14" name="文本框 13">
            <a:extLst>
              <a:ext uri="{FF2B5EF4-FFF2-40B4-BE49-F238E27FC236}">
                <a16:creationId xmlns:a16="http://schemas.microsoft.com/office/drawing/2014/main" id="{4D19B6F9-E4FF-8318-9E5B-AE19B630DC3F}"/>
              </a:ext>
            </a:extLst>
          </p:cNvPr>
          <p:cNvSpPr txBox="1"/>
          <p:nvPr/>
        </p:nvSpPr>
        <p:spPr>
          <a:xfrm>
            <a:off x="525780" y="2606252"/>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Chi Square Test</a:t>
            </a:r>
          </a:p>
        </p:txBody>
      </p:sp>
      <p:sp>
        <p:nvSpPr>
          <p:cNvPr id="15" name="文本框 14">
            <a:extLst>
              <a:ext uri="{FF2B5EF4-FFF2-40B4-BE49-F238E27FC236}">
                <a16:creationId xmlns:a16="http://schemas.microsoft.com/office/drawing/2014/main" id="{9FAB4FCB-173B-74C8-94BF-3B07D54EA5C7}"/>
              </a:ext>
            </a:extLst>
          </p:cNvPr>
          <p:cNvSpPr txBox="1"/>
          <p:nvPr/>
        </p:nvSpPr>
        <p:spPr>
          <a:xfrm>
            <a:off x="603253" y="2943437"/>
            <a:ext cx="4586814" cy="523220"/>
          </a:xfrm>
          <a:prstGeom prst="rect">
            <a:avLst/>
          </a:prstGeom>
          <a:noFill/>
        </p:spPr>
        <p:txBody>
          <a:bodyPr wrap="square">
            <a:spAutoFit/>
          </a:bodyPr>
          <a:lstStyle/>
          <a:p>
            <a:pPr marL="171450" indent="-171450">
              <a:buFont typeface="Arial" panose="020B0604020202020204" pitchFamily="34" charset="0"/>
              <a:buChar char="•"/>
            </a:pPr>
            <a:r>
              <a:rPr lang="en-US" altLang="zh-CN" sz="1400" b="1" dirty="0"/>
              <a:t>Test on splines model (it. 3), X^2_obs: 1.4169 (X^2_lim_inf: 0.9663, X^2_lim_sup: 1.0343)</a:t>
            </a:r>
          </a:p>
        </p:txBody>
      </p:sp>
      <p:sp>
        <p:nvSpPr>
          <p:cNvPr id="3" name="文本框 2">
            <a:extLst>
              <a:ext uri="{FF2B5EF4-FFF2-40B4-BE49-F238E27FC236}">
                <a16:creationId xmlns:a16="http://schemas.microsoft.com/office/drawing/2014/main" id="{BD122266-1C30-1679-6D39-87FAE65D1302}"/>
              </a:ext>
            </a:extLst>
          </p:cNvPr>
          <p:cNvSpPr txBox="1"/>
          <p:nvPr/>
        </p:nvSpPr>
        <p:spPr>
          <a:xfrm>
            <a:off x="603253" y="1704261"/>
            <a:ext cx="4586814" cy="738664"/>
          </a:xfrm>
          <a:prstGeom prst="rect">
            <a:avLst/>
          </a:prstGeom>
          <a:noFill/>
        </p:spPr>
        <p:txBody>
          <a:bodyPr wrap="square">
            <a:spAutoFit/>
          </a:bodyPr>
          <a:lstStyle/>
          <a:p>
            <a:pPr marL="171450" indent="-171450">
              <a:buFont typeface="Arial" panose="020B0604020202020204" pitchFamily="34" charset="0"/>
              <a:buChar char="•"/>
            </a:pPr>
            <a:r>
              <a:rPr lang="en-US" altLang="zh-CN" sz="1400" b="1" dirty="0"/>
              <a:t>Num of Spline Nodes in y: 30, resolution: ~350m</a:t>
            </a:r>
          </a:p>
          <a:p>
            <a:pPr marL="171450" indent="-171450">
              <a:buFont typeface="Arial" panose="020B0604020202020204" pitchFamily="34" charset="0"/>
              <a:buChar char="•"/>
            </a:pPr>
            <a:r>
              <a:rPr lang="en-US" sz="1400" b="1" dirty="0"/>
              <a:t>Num of </a:t>
            </a:r>
            <a:r>
              <a:rPr lang="en-US" altLang="zh-CN" sz="1400" b="1" dirty="0"/>
              <a:t>Spline Nodes in x: 30, resolution: ~500m</a:t>
            </a:r>
          </a:p>
          <a:p>
            <a:pPr marL="171450" indent="-171450">
              <a:buFont typeface="Arial" panose="020B0604020202020204" pitchFamily="34" charset="0"/>
              <a:buChar char="•"/>
            </a:pPr>
            <a:r>
              <a:rPr lang="en-US" altLang="zh-CN" sz="1400" b="1" dirty="0"/>
              <a:t>Lambda: 0.0190</a:t>
            </a:r>
          </a:p>
        </p:txBody>
      </p:sp>
      <p:pic>
        <p:nvPicPr>
          <p:cNvPr id="7" name="图片 6">
            <a:extLst>
              <a:ext uri="{FF2B5EF4-FFF2-40B4-BE49-F238E27FC236}">
                <a16:creationId xmlns:a16="http://schemas.microsoft.com/office/drawing/2014/main" id="{4F4965B9-198C-80F8-78FE-435F36309E1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10144" y="0"/>
            <a:ext cx="6181855" cy="3428998"/>
          </a:xfrm>
          <a:prstGeom prst="rect">
            <a:avLst/>
          </a:prstGeom>
        </p:spPr>
      </p:pic>
      <p:sp>
        <p:nvSpPr>
          <p:cNvPr id="17" name="文本框 16">
            <a:extLst>
              <a:ext uri="{FF2B5EF4-FFF2-40B4-BE49-F238E27FC236}">
                <a16:creationId xmlns:a16="http://schemas.microsoft.com/office/drawing/2014/main" id="{929D6EF9-8CC5-D3F6-95C6-959C8A601236}"/>
              </a:ext>
            </a:extLst>
          </p:cNvPr>
          <p:cNvSpPr txBox="1"/>
          <p:nvPr/>
        </p:nvSpPr>
        <p:spPr>
          <a:xfrm>
            <a:off x="525780" y="3629984"/>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Removal of Outliers</a:t>
            </a:r>
          </a:p>
        </p:txBody>
      </p:sp>
      <p:sp>
        <p:nvSpPr>
          <p:cNvPr id="18" name="文本框 17">
            <a:extLst>
              <a:ext uri="{FF2B5EF4-FFF2-40B4-BE49-F238E27FC236}">
                <a16:creationId xmlns:a16="http://schemas.microsoft.com/office/drawing/2014/main" id="{DB90E891-0476-6428-25ED-6D3114DDBDA6}"/>
              </a:ext>
            </a:extLst>
          </p:cNvPr>
          <p:cNvSpPr txBox="1"/>
          <p:nvPr/>
        </p:nvSpPr>
        <p:spPr>
          <a:xfrm>
            <a:off x="525780" y="5018517"/>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Chi Square Test</a:t>
            </a:r>
          </a:p>
        </p:txBody>
      </p:sp>
      <p:sp>
        <p:nvSpPr>
          <p:cNvPr id="19" name="文本框 18">
            <a:extLst>
              <a:ext uri="{FF2B5EF4-FFF2-40B4-BE49-F238E27FC236}">
                <a16:creationId xmlns:a16="http://schemas.microsoft.com/office/drawing/2014/main" id="{062715C5-FAF9-C8B3-5788-E99C59D19AD5}"/>
              </a:ext>
            </a:extLst>
          </p:cNvPr>
          <p:cNvSpPr txBox="1"/>
          <p:nvPr/>
        </p:nvSpPr>
        <p:spPr>
          <a:xfrm>
            <a:off x="603253" y="5355702"/>
            <a:ext cx="4586814" cy="523220"/>
          </a:xfrm>
          <a:prstGeom prst="rect">
            <a:avLst/>
          </a:prstGeom>
          <a:noFill/>
        </p:spPr>
        <p:txBody>
          <a:bodyPr wrap="square">
            <a:spAutoFit/>
          </a:bodyPr>
          <a:lstStyle/>
          <a:p>
            <a:pPr marL="171450" indent="-171450">
              <a:buFont typeface="Arial" panose="020B0604020202020204" pitchFamily="34" charset="0"/>
              <a:buChar char="•"/>
            </a:pPr>
            <a:r>
              <a:rPr lang="en-US" altLang="zh-CN" sz="1400" b="1" dirty="0"/>
              <a:t>Test on splines model (it. 4), X^2_obs: 0.9533 (X^2_lim_inf: 0.9660, X^2_lim_sup: 1.0346)</a:t>
            </a:r>
          </a:p>
        </p:txBody>
      </p:sp>
      <p:sp>
        <p:nvSpPr>
          <p:cNvPr id="20" name="文本框 19">
            <a:extLst>
              <a:ext uri="{FF2B5EF4-FFF2-40B4-BE49-F238E27FC236}">
                <a16:creationId xmlns:a16="http://schemas.microsoft.com/office/drawing/2014/main" id="{1F0AB9B3-36BF-338A-CE1C-DE15D2F34DFD}"/>
              </a:ext>
            </a:extLst>
          </p:cNvPr>
          <p:cNvSpPr txBox="1"/>
          <p:nvPr/>
        </p:nvSpPr>
        <p:spPr>
          <a:xfrm>
            <a:off x="603253" y="4116526"/>
            <a:ext cx="4586814" cy="738664"/>
          </a:xfrm>
          <a:prstGeom prst="rect">
            <a:avLst/>
          </a:prstGeom>
          <a:noFill/>
        </p:spPr>
        <p:txBody>
          <a:bodyPr wrap="square">
            <a:spAutoFit/>
          </a:bodyPr>
          <a:lstStyle/>
          <a:p>
            <a:pPr marL="171450" indent="-171450">
              <a:buFont typeface="Arial" panose="020B0604020202020204" pitchFamily="34" charset="0"/>
              <a:buChar char="•"/>
            </a:pPr>
            <a:r>
              <a:rPr lang="en-US" altLang="zh-CN" sz="1400" b="1" dirty="0"/>
              <a:t>Num of Spline Nodes in y: 30, resolution: ~350m</a:t>
            </a:r>
          </a:p>
          <a:p>
            <a:pPr marL="171450" indent="-171450">
              <a:buFont typeface="Arial" panose="020B0604020202020204" pitchFamily="34" charset="0"/>
              <a:buChar char="•"/>
            </a:pPr>
            <a:r>
              <a:rPr lang="en-US" sz="1400" b="1" dirty="0"/>
              <a:t>Num of </a:t>
            </a:r>
            <a:r>
              <a:rPr lang="en-US" altLang="zh-CN" sz="1400" b="1" dirty="0"/>
              <a:t>Spline Nodes in x: 30, resolution: ~500m</a:t>
            </a:r>
          </a:p>
          <a:p>
            <a:pPr marL="171450" indent="-171450">
              <a:buFont typeface="Arial" panose="020B0604020202020204" pitchFamily="34" charset="0"/>
              <a:buChar char="•"/>
            </a:pPr>
            <a:r>
              <a:rPr lang="en-US" altLang="zh-CN" sz="1400" b="1" dirty="0"/>
              <a:t>Lambda: 0.0190</a:t>
            </a:r>
          </a:p>
        </p:txBody>
      </p:sp>
      <p:sp>
        <p:nvSpPr>
          <p:cNvPr id="21" name="文本框 20">
            <a:extLst>
              <a:ext uri="{FF2B5EF4-FFF2-40B4-BE49-F238E27FC236}">
                <a16:creationId xmlns:a16="http://schemas.microsoft.com/office/drawing/2014/main" id="{3E7DE2C9-61A1-0D1F-760A-443D45B97C29}"/>
              </a:ext>
            </a:extLst>
          </p:cNvPr>
          <p:cNvSpPr txBox="1"/>
          <p:nvPr/>
        </p:nvSpPr>
        <p:spPr>
          <a:xfrm>
            <a:off x="2896660" y="3622418"/>
            <a:ext cx="4586814" cy="338554"/>
          </a:xfrm>
          <a:prstGeom prst="rect">
            <a:avLst/>
          </a:prstGeom>
          <a:noFill/>
        </p:spPr>
        <p:txBody>
          <a:bodyPr wrap="square">
            <a:spAutoFit/>
          </a:bodyPr>
          <a:lstStyle/>
          <a:p>
            <a:r>
              <a:rPr lang="el-GR" sz="1600" b="1" dirty="0"/>
              <a:t>μ</a:t>
            </a:r>
            <a:r>
              <a:rPr lang="en-GB" sz="1600" b="1" dirty="0"/>
              <a:t> &gt; 3</a:t>
            </a:r>
            <a:r>
              <a:rPr lang="el-GR" sz="1600" b="1" dirty="0"/>
              <a:t>σ</a:t>
            </a:r>
            <a:r>
              <a:rPr lang="en-GB" sz="1600" b="1" dirty="0"/>
              <a:t>_</a:t>
            </a:r>
            <a:r>
              <a:rPr lang="en-GB" sz="1600" b="1" dirty="0" err="1"/>
              <a:t>est</a:t>
            </a:r>
            <a:r>
              <a:rPr lang="zh-CN" altLang="en-US" sz="1600" b="1" dirty="0"/>
              <a:t>；</a:t>
            </a:r>
            <a:r>
              <a:rPr lang="en-US" altLang="zh-CN" sz="1600" b="1" dirty="0"/>
              <a:t> 7284-</a:t>
            </a:r>
            <a:r>
              <a:rPr lang="zh-CN" altLang="en-US" sz="1600" b="1" dirty="0"/>
              <a:t> </a:t>
            </a:r>
            <a:r>
              <a:rPr lang="en-US" altLang="zh-CN" sz="1600" b="1" dirty="0"/>
              <a:t>7150</a:t>
            </a:r>
          </a:p>
        </p:txBody>
      </p:sp>
    </p:spTree>
    <p:custDataLst>
      <p:tags r:id="rId1"/>
    </p:custDataLst>
    <p:extLst>
      <p:ext uri="{BB962C8B-B14F-4D97-AF65-F5344CB8AC3E}">
        <p14:creationId xmlns:p14="http://schemas.microsoft.com/office/powerpoint/2010/main" val="3352389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7A337-5DE2-F2F7-4EAF-8FB1844C5A0A}"/>
            </a:ext>
          </a:extLst>
        </p:cNvPr>
        <p:cNvGrpSpPr/>
        <p:nvPr/>
      </p:nvGrpSpPr>
      <p:grpSpPr>
        <a:xfrm>
          <a:off x="0" y="0"/>
          <a:ext cx="0" cy="0"/>
          <a:chOff x="0" y="0"/>
          <a:chExt cx="0" cy="0"/>
        </a:xfrm>
      </p:grpSpPr>
      <p:pic>
        <p:nvPicPr>
          <p:cNvPr id="16" name="图片 15" descr="地图&#10;&#10;AI 生成的内容可能不正确。">
            <a:extLst>
              <a:ext uri="{FF2B5EF4-FFF2-40B4-BE49-F238E27FC236}">
                <a16:creationId xmlns:a16="http://schemas.microsoft.com/office/drawing/2014/main" id="{3EDEF05D-1CBC-6A74-07ED-46D463BE7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8031" y="804016"/>
            <a:ext cx="7713969" cy="4278842"/>
          </a:xfrm>
          <a:prstGeom prst="rect">
            <a:avLst/>
          </a:prstGeom>
        </p:spPr>
      </p:pic>
      <p:sp>
        <p:nvSpPr>
          <p:cNvPr id="6" name="文本框 5">
            <a:extLst>
              <a:ext uri="{FF2B5EF4-FFF2-40B4-BE49-F238E27FC236}">
                <a16:creationId xmlns:a16="http://schemas.microsoft.com/office/drawing/2014/main" id="{165D5D58-263D-207D-AB2B-311E5EE78C42}"/>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04 - Bilinear Spline Interpolation</a:t>
            </a:r>
            <a:endParaRPr lang="en-US" altLang="zh-CN" dirty="0">
              <a:solidFill>
                <a:srgbClr val="004BF6"/>
              </a:solidFill>
              <a:latin typeface="Noto Serif SC Black" panose="02020200000000000000" charset="-122"/>
              <a:ea typeface="Noto Serif SC Black" panose="02020200000000000000" charset="-122"/>
            </a:endParaRPr>
          </a:p>
        </p:txBody>
      </p:sp>
      <p:sp>
        <p:nvSpPr>
          <p:cNvPr id="4" name="文本框 3">
            <a:extLst>
              <a:ext uri="{FF2B5EF4-FFF2-40B4-BE49-F238E27FC236}">
                <a16:creationId xmlns:a16="http://schemas.microsoft.com/office/drawing/2014/main" id="{96B52B6D-1984-4817-FFAB-43BF65AAB9F0}"/>
              </a:ext>
            </a:extLst>
          </p:cNvPr>
          <p:cNvSpPr txBox="1"/>
          <p:nvPr>
            <p:custDataLst>
              <p:tags r:id="rId2"/>
            </p:custDataLst>
          </p:nvPr>
        </p:nvSpPr>
        <p:spPr>
          <a:xfrm>
            <a:off x="6291045" y="5119518"/>
            <a:ext cx="4723819" cy="404406"/>
          </a:xfrm>
          <a:prstGeom prst="rect">
            <a:avLst/>
          </a:prstGeom>
          <a:noFill/>
        </p:spPr>
        <p:txBody>
          <a:bodyPr wrap="square" rtlCol="0">
            <a:spAutoFit/>
          </a:bodyPr>
          <a:lstStyle/>
          <a:p>
            <a:pPr indent="0" algn="ctr" fontAlgn="auto">
              <a:lnSpc>
                <a:spcPct val="200000"/>
              </a:lnSpc>
              <a:buClrTx/>
              <a:buSzTx/>
              <a:buFontTx/>
            </a:pPr>
            <a:r>
              <a:rPr lang="en-US" altLang="en-US" sz="1200" dirty="0"/>
              <a:t>Fig.08 </a:t>
            </a:r>
            <a:r>
              <a:rPr lang="en-US" altLang="zh-CN" sz="1200" dirty="0">
                <a:sym typeface="+mn-ea"/>
              </a:rPr>
              <a:t>TIN Surface after Final Bilinear Spline Residuals</a:t>
            </a:r>
            <a:endParaRPr lang="en-US" altLang="zh-CN" sz="1200" dirty="0"/>
          </a:p>
        </p:txBody>
      </p:sp>
      <p:sp>
        <p:nvSpPr>
          <p:cNvPr id="2" name="文本框 1">
            <a:extLst>
              <a:ext uri="{FF2B5EF4-FFF2-40B4-BE49-F238E27FC236}">
                <a16:creationId xmlns:a16="http://schemas.microsoft.com/office/drawing/2014/main" id="{C016F7CB-D443-7B5E-79F6-10E3D8194193}"/>
              </a:ext>
            </a:extLst>
          </p:cNvPr>
          <p:cNvSpPr txBox="1"/>
          <p:nvPr/>
        </p:nvSpPr>
        <p:spPr>
          <a:xfrm>
            <a:off x="525780" y="1127272"/>
            <a:ext cx="4059555" cy="338554"/>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Decrease the relax factor </a:t>
            </a:r>
          </a:p>
        </p:txBody>
      </p:sp>
      <p:sp>
        <p:nvSpPr>
          <p:cNvPr id="8" name="文本框 7">
            <a:extLst>
              <a:ext uri="{FF2B5EF4-FFF2-40B4-BE49-F238E27FC236}">
                <a16:creationId xmlns:a16="http://schemas.microsoft.com/office/drawing/2014/main" id="{280CBB8D-35A6-6AC0-FE69-D5CD475496DC}"/>
              </a:ext>
            </a:extLst>
          </p:cNvPr>
          <p:cNvSpPr txBox="1"/>
          <p:nvPr/>
        </p:nvSpPr>
        <p:spPr>
          <a:xfrm>
            <a:off x="525780" y="2606252"/>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Chi Square Test</a:t>
            </a:r>
          </a:p>
        </p:txBody>
      </p:sp>
      <p:sp>
        <p:nvSpPr>
          <p:cNvPr id="9" name="文本框 8">
            <a:extLst>
              <a:ext uri="{FF2B5EF4-FFF2-40B4-BE49-F238E27FC236}">
                <a16:creationId xmlns:a16="http://schemas.microsoft.com/office/drawing/2014/main" id="{BC3750F0-1444-4385-FD4B-2C4206BAFEB7}"/>
              </a:ext>
            </a:extLst>
          </p:cNvPr>
          <p:cNvSpPr txBox="1"/>
          <p:nvPr/>
        </p:nvSpPr>
        <p:spPr>
          <a:xfrm>
            <a:off x="603253" y="2943437"/>
            <a:ext cx="4586814" cy="523220"/>
          </a:xfrm>
          <a:prstGeom prst="rect">
            <a:avLst/>
          </a:prstGeom>
          <a:noFill/>
        </p:spPr>
        <p:txBody>
          <a:bodyPr wrap="square">
            <a:spAutoFit/>
          </a:bodyPr>
          <a:lstStyle/>
          <a:p>
            <a:pPr marL="171450" indent="-171450">
              <a:buFont typeface="Arial" panose="020B0604020202020204" pitchFamily="34" charset="0"/>
              <a:buChar char="•"/>
            </a:pPr>
            <a:r>
              <a:rPr lang="en-US" altLang="zh-CN" sz="1400" b="1" dirty="0"/>
              <a:t>Test on splines model (it. 2), X^2_obs: 0.9995 (X^2_lim_inf: 0.9660, X^2_lim_sup: 1.0346)</a:t>
            </a:r>
          </a:p>
        </p:txBody>
      </p:sp>
      <p:sp>
        <p:nvSpPr>
          <p:cNvPr id="11" name="文本框 10">
            <a:extLst>
              <a:ext uri="{FF2B5EF4-FFF2-40B4-BE49-F238E27FC236}">
                <a16:creationId xmlns:a16="http://schemas.microsoft.com/office/drawing/2014/main" id="{25910AAC-8EEE-F857-9AE8-E0FEE46E5222}"/>
              </a:ext>
            </a:extLst>
          </p:cNvPr>
          <p:cNvSpPr txBox="1"/>
          <p:nvPr/>
        </p:nvSpPr>
        <p:spPr>
          <a:xfrm>
            <a:off x="603253" y="1704261"/>
            <a:ext cx="4586814" cy="307777"/>
          </a:xfrm>
          <a:prstGeom prst="rect">
            <a:avLst/>
          </a:prstGeom>
          <a:noFill/>
        </p:spPr>
        <p:txBody>
          <a:bodyPr wrap="square">
            <a:spAutoFit/>
          </a:bodyPr>
          <a:lstStyle/>
          <a:p>
            <a:pPr marL="171450" indent="-171450">
              <a:buFont typeface="Arial" panose="020B0604020202020204" pitchFamily="34" charset="0"/>
              <a:buChar char="•"/>
            </a:pPr>
            <a:r>
              <a:rPr lang="en-US" altLang="zh-CN" sz="1400" b="1" dirty="0"/>
              <a:t>A-priori Variance : 0.32</a:t>
            </a:r>
          </a:p>
        </p:txBody>
      </p:sp>
    </p:spTree>
    <p:custDataLst>
      <p:tags r:id="rId1"/>
    </p:custDataLst>
    <p:extLst>
      <p:ext uri="{BB962C8B-B14F-4D97-AF65-F5344CB8AC3E}">
        <p14:creationId xmlns:p14="http://schemas.microsoft.com/office/powerpoint/2010/main" val="1530716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467FF-0DCD-A9B5-3AFB-2AEED59716A7}"/>
            </a:ext>
          </a:extLst>
        </p:cNvPr>
        <p:cNvGrpSpPr/>
        <p:nvPr/>
      </p:nvGrpSpPr>
      <p:grpSpPr>
        <a:xfrm>
          <a:off x="0" y="0"/>
          <a:ext cx="0" cy="0"/>
          <a:chOff x="0" y="0"/>
          <a:chExt cx="0" cy="0"/>
        </a:xfrm>
      </p:grpSpPr>
      <p:pic>
        <p:nvPicPr>
          <p:cNvPr id="8" name="图片 7" descr="图表, 表面图&#10;&#10;AI 生成的内容可能不正确。">
            <a:extLst>
              <a:ext uri="{FF2B5EF4-FFF2-40B4-BE49-F238E27FC236}">
                <a16:creationId xmlns:a16="http://schemas.microsoft.com/office/drawing/2014/main" id="{3336FD75-4D38-DE3E-AC0D-92A9C4C206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079" y="51894"/>
            <a:ext cx="9262653" cy="5137878"/>
          </a:xfrm>
          <a:prstGeom prst="rect">
            <a:avLst/>
          </a:prstGeom>
        </p:spPr>
      </p:pic>
      <p:sp>
        <p:nvSpPr>
          <p:cNvPr id="6" name="文本框 5">
            <a:extLst>
              <a:ext uri="{FF2B5EF4-FFF2-40B4-BE49-F238E27FC236}">
                <a16:creationId xmlns:a16="http://schemas.microsoft.com/office/drawing/2014/main" id="{EE9B9F62-8CB8-AC58-F842-DA0F1BDFCDAC}"/>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04 - Bilinear Spline Interpolation</a:t>
            </a:r>
            <a:endParaRPr lang="en-US" altLang="zh-CN" dirty="0">
              <a:solidFill>
                <a:srgbClr val="004BF6"/>
              </a:solidFill>
              <a:latin typeface="Noto Serif SC Black" panose="02020200000000000000" charset="-122"/>
              <a:ea typeface="Noto Serif SC Black" panose="02020200000000000000" charset="-122"/>
            </a:endParaRPr>
          </a:p>
        </p:txBody>
      </p:sp>
      <p:sp>
        <p:nvSpPr>
          <p:cNvPr id="4" name="文本框 3">
            <a:extLst>
              <a:ext uri="{FF2B5EF4-FFF2-40B4-BE49-F238E27FC236}">
                <a16:creationId xmlns:a16="http://schemas.microsoft.com/office/drawing/2014/main" id="{3D9A76FD-AE4B-F547-0E75-5EBF4FD7EE3A}"/>
              </a:ext>
            </a:extLst>
          </p:cNvPr>
          <p:cNvSpPr txBox="1"/>
          <p:nvPr>
            <p:custDataLst>
              <p:tags r:id="rId2"/>
            </p:custDataLst>
          </p:nvPr>
        </p:nvSpPr>
        <p:spPr>
          <a:xfrm>
            <a:off x="6096000" y="5640281"/>
            <a:ext cx="4723819" cy="404406"/>
          </a:xfrm>
          <a:prstGeom prst="rect">
            <a:avLst/>
          </a:prstGeom>
          <a:noFill/>
        </p:spPr>
        <p:txBody>
          <a:bodyPr wrap="square" rtlCol="0">
            <a:spAutoFit/>
          </a:bodyPr>
          <a:lstStyle/>
          <a:p>
            <a:pPr indent="0" algn="ctr" fontAlgn="auto">
              <a:lnSpc>
                <a:spcPct val="200000"/>
              </a:lnSpc>
              <a:buClrTx/>
              <a:buSzTx/>
              <a:buFontTx/>
            </a:pPr>
            <a:r>
              <a:rPr lang="en-US" altLang="en-US" sz="1200" dirty="0"/>
              <a:t>Fig.09 </a:t>
            </a:r>
            <a:r>
              <a:rPr lang="en-US" altLang="zh-CN" sz="1200" dirty="0">
                <a:sym typeface="+mn-ea"/>
              </a:rPr>
              <a:t>Final Fitted Surface (New Polynomial + Bilinear Spline)</a:t>
            </a:r>
            <a:endParaRPr lang="en-US" altLang="zh-CN" sz="1200" dirty="0"/>
          </a:p>
        </p:txBody>
      </p:sp>
      <p:sp>
        <p:nvSpPr>
          <p:cNvPr id="2" name="文本框 1">
            <a:extLst>
              <a:ext uri="{FF2B5EF4-FFF2-40B4-BE49-F238E27FC236}">
                <a16:creationId xmlns:a16="http://schemas.microsoft.com/office/drawing/2014/main" id="{59A58922-1C46-17AC-4664-07300DBD6DE7}"/>
              </a:ext>
            </a:extLst>
          </p:cNvPr>
          <p:cNvSpPr txBox="1"/>
          <p:nvPr/>
        </p:nvSpPr>
        <p:spPr>
          <a:xfrm>
            <a:off x="525781" y="1217719"/>
            <a:ext cx="2733888" cy="738664"/>
          </a:xfrm>
          <a:prstGeom prst="rect">
            <a:avLst/>
          </a:prstGeom>
          <a:noFill/>
        </p:spPr>
        <p:txBody>
          <a:bodyPr wrap="square" rtlCol="0">
            <a:spAutoFit/>
          </a:bodyPr>
          <a:lstStyle/>
          <a:p>
            <a:r>
              <a:rPr lang="en-US" altLang="zh-CN" sz="1400" dirty="0">
                <a:solidFill>
                  <a:schemeClr val="accent1">
                    <a:lumMod val="75000"/>
                  </a:schemeClr>
                </a:solidFill>
                <a:latin typeface="Noto Serif SC Black" panose="02020200000000000000" charset="-122"/>
                <a:ea typeface="Noto Serif SC Black" panose="02020200000000000000" charset="-122"/>
              </a:rPr>
              <a:t>Re-estimate the polynomial trend (after removing outliers)</a:t>
            </a:r>
          </a:p>
        </p:txBody>
      </p:sp>
      <p:sp>
        <p:nvSpPr>
          <p:cNvPr id="7" name="文本框 6">
            <a:extLst>
              <a:ext uri="{FF2B5EF4-FFF2-40B4-BE49-F238E27FC236}">
                <a16:creationId xmlns:a16="http://schemas.microsoft.com/office/drawing/2014/main" id="{E0ED7FEE-6E69-6DB6-E9FA-F81AA65CF006}"/>
              </a:ext>
            </a:extLst>
          </p:cNvPr>
          <p:cNvSpPr txBox="1"/>
          <p:nvPr/>
        </p:nvSpPr>
        <p:spPr>
          <a:xfrm>
            <a:off x="603253" y="4525969"/>
            <a:ext cx="4586814" cy="307777"/>
          </a:xfrm>
          <a:prstGeom prst="rect">
            <a:avLst/>
          </a:prstGeom>
          <a:noFill/>
        </p:spPr>
        <p:txBody>
          <a:bodyPr wrap="square">
            <a:spAutoFit/>
          </a:bodyPr>
          <a:lstStyle/>
          <a:p>
            <a:pPr marL="171450" indent="-171450">
              <a:buFont typeface="Arial" panose="020B0604020202020204" pitchFamily="34" charset="0"/>
              <a:buChar char="•"/>
            </a:pPr>
            <a:r>
              <a:rPr lang="en-US" altLang="zh-CN" sz="1400" b="1" dirty="0"/>
              <a:t>Save the polynomial model for Collocation</a:t>
            </a:r>
          </a:p>
        </p:txBody>
      </p:sp>
      <p:sp>
        <p:nvSpPr>
          <p:cNvPr id="10" name="文本框 9">
            <a:extLst>
              <a:ext uri="{FF2B5EF4-FFF2-40B4-BE49-F238E27FC236}">
                <a16:creationId xmlns:a16="http://schemas.microsoft.com/office/drawing/2014/main" id="{9BF8195F-E635-1FFA-7875-D6A1A55717AF}"/>
              </a:ext>
            </a:extLst>
          </p:cNvPr>
          <p:cNvSpPr txBox="1"/>
          <p:nvPr/>
        </p:nvSpPr>
        <p:spPr>
          <a:xfrm>
            <a:off x="603253" y="4845758"/>
            <a:ext cx="5154080" cy="1708160"/>
          </a:xfrm>
          <a:prstGeom prst="rect">
            <a:avLst/>
          </a:prstGeom>
          <a:noFill/>
        </p:spPr>
        <p:txBody>
          <a:bodyPr wrap="square">
            <a:spAutoFit/>
          </a:bodyPr>
          <a:lstStyle/>
          <a:p>
            <a:r>
              <a:rPr lang="en-GB" sz="1050" dirty="0"/>
              <a:t>save('</a:t>
            </a:r>
            <a:r>
              <a:rPr lang="en-GB" sz="1050" dirty="0" err="1"/>
              <a:t>Etna_spline_output_cleaned.mat</a:t>
            </a:r>
            <a:r>
              <a:rPr lang="en-GB" sz="1050" dirty="0"/>
              <a:t>', ...</a:t>
            </a:r>
          </a:p>
          <a:p>
            <a:r>
              <a:rPr lang="en-GB" sz="1050" dirty="0"/>
              <a:t>	'x_sort3', 'y_sort3', ...</a:t>
            </a:r>
          </a:p>
          <a:p>
            <a:r>
              <a:rPr lang="en-GB" sz="1050" dirty="0"/>
              <a:t>	'</a:t>
            </a:r>
            <a:r>
              <a:rPr lang="en-GB" sz="1050" dirty="0" err="1"/>
              <a:t>z_in</a:t>
            </a:r>
            <a:r>
              <a:rPr lang="en-GB" sz="1050" dirty="0"/>
              <a:t>', ... % displacement after outlier removal</a:t>
            </a:r>
          </a:p>
          <a:p>
            <a:r>
              <a:rPr lang="en-GB" sz="1050" dirty="0"/>
              <a:t>‘	</a:t>
            </a:r>
            <a:r>
              <a:rPr lang="en-GB" sz="1050" dirty="0" err="1"/>
              <a:t>y_est_fin</a:t>
            </a:r>
            <a:r>
              <a:rPr lang="en-GB" sz="1050" dirty="0"/>
              <a:t>', ... % polynomial surface after re-fitting</a:t>
            </a:r>
          </a:p>
          <a:p>
            <a:r>
              <a:rPr lang="en-GB" sz="1050" dirty="0"/>
              <a:t>	'</a:t>
            </a:r>
            <a:r>
              <a:rPr lang="en-GB" sz="1050" dirty="0" err="1"/>
              <a:t>best_res_epc</a:t>
            </a:r>
            <a:r>
              <a:rPr lang="en-GB" sz="1050" dirty="0"/>
              <a:t>', ... % spline residuals</a:t>
            </a:r>
          </a:p>
          <a:p>
            <a:r>
              <a:rPr lang="en-GB" sz="1050" dirty="0"/>
              <a:t>	'</a:t>
            </a:r>
            <a:r>
              <a:rPr lang="en-GB" sz="1050" dirty="0" err="1"/>
              <a:t>displ_fin</a:t>
            </a:r>
            <a:r>
              <a:rPr lang="en-GB" sz="1050" dirty="0"/>
              <a:t>', ... % final </a:t>
            </a:r>
            <a:r>
              <a:rPr lang="en-GB" sz="1050" dirty="0" err="1"/>
              <a:t>modeled</a:t>
            </a:r>
            <a:r>
              <a:rPr lang="en-GB" sz="1050" dirty="0"/>
              <a:t> field</a:t>
            </a:r>
          </a:p>
          <a:p>
            <a:r>
              <a:rPr lang="en-GB" sz="1050" dirty="0"/>
              <a:t>	'</a:t>
            </a:r>
            <a:r>
              <a:rPr lang="en-GB" sz="1050" dirty="0" err="1"/>
              <a:t>res_poly</a:t>
            </a:r>
            <a:r>
              <a:rPr lang="en-GB" sz="1050" dirty="0"/>
              <a:t>', ... % residuals after new polynomial</a:t>
            </a:r>
          </a:p>
          <a:p>
            <a:r>
              <a:rPr lang="en-GB" sz="1050" dirty="0"/>
              <a:t>	'</a:t>
            </a:r>
            <a:r>
              <a:rPr lang="en-GB" sz="1050" dirty="0" err="1"/>
              <a:t>Cyy_est</a:t>
            </a:r>
            <a:r>
              <a:rPr lang="en-GB" sz="1050" dirty="0"/>
              <a:t>'); % covariance matrix for LSC</a:t>
            </a:r>
          </a:p>
          <a:p>
            <a:br>
              <a:rPr lang="en-GB" sz="1050" dirty="0"/>
            </a:br>
            <a:endParaRPr lang="en-GB" sz="1050" dirty="0"/>
          </a:p>
        </p:txBody>
      </p:sp>
      <p:sp>
        <p:nvSpPr>
          <p:cNvPr id="12" name="文本框 11">
            <a:extLst>
              <a:ext uri="{FF2B5EF4-FFF2-40B4-BE49-F238E27FC236}">
                <a16:creationId xmlns:a16="http://schemas.microsoft.com/office/drawing/2014/main" id="{62ED9B0E-A7B8-05F1-B296-E60A73B20EB6}"/>
              </a:ext>
            </a:extLst>
          </p:cNvPr>
          <p:cNvSpPr txBox="1"/>
          <p:nvPr/>
        </p:nvSpPr>
        <p:spPr>
          <a:xfrm>
            <a:off x="525780" y="2251501"/>
            <a:ext cx="2733888" cy="738664"/>
          </a:xfrm>
          <a:prstGeom prst="rect">
            <a:avLst/>
          </a:prstGeom>
          <a:noFill/>
        </p:spPr>
        <p:txBody>
          <a:bodyPr wrap="square" rtlCol="0">
            <a:spAutoFit/>
          </a:bodyPr>
          <a:lstStyle/>
          <a:p>
            <a:r>
              <a:rPr lang="en-US" altLang="zh-CN" sz="1400" dirty="0">
                <a:solidFill>
                  <a:schemeClr val="accent1">
                    <a:lumMod val="75000"/>
                  </a:schemeClr>
                </a:solidFill>
                <a:latin typeface="Noto Serif SC Black" panose="02020200000000000000" charset="-122"/>
                <a:ea typeface="Noto Serif SC Black" panose="02020200000000000000" charset="-122"/>
              </a:rPr>
              <a:t>Covariance Propagation of Estimated Trend</a:t>
            </a:r>
          </a:p>
          <a:p>
            <a:r>
              <a:rPr lang="en-US" altLang="zh-CN" sz="1400" dirty="0" err="1">
                <a:solidFill>
                  <a:schemeClr val="accent1">
                    <a:lumMod val="75000"/>
                  </a:schemeClr>
                </a:solidFill>
                <a:latin typeface="Noto Serif SC Black" panose="02020200000000000000" charset="-122"/>
                <a:ea typeface="Noto Serif SC Black" panose="02020200000000000000" charset="-122"/>
              </a:rPr>
              <a:t>Cyy_est</a:t>
            </a:r>
            <a:r>
              <a:rPr lang="en-US" altLang="zh-CN" sz="1400" dirty="0">
                <a:solidFill>
                  <a:schemeClr val="accent1">
                    <a:lumMod val="75000"/>
                  </a:schemeClr>
                </a:solidFill>
                <a:latin typeface="Noto Serif SC Black" panose="02020200000000000000" charset="-122"/>
                <a:ea typeface="Noto Serif SC Black" panose="02020200000000000000" charset="-122"/>
              </a:rPr>
              <a:t> = A * </a:t>
            </a:r>
            <a:r>
              <a:rPr lang="en-US" altLang="zh-CN" sz="1400" dirty="0" err="1">
                <a:solidFill>
                  <a:schemeClr val="accent1">
                    <a:lumMod val="75000"/>
                  </a:schemeClr>
                </a:solidFill>
                <a:latin typeface="Noto Serif SC Black" panose="02020200000000000000" charset="-122"/>
                <a:ea typeface="Noto Serif SC Black" panose="02020200000000000000" charset="-122"/>
              </a:rPr>
              <a:t>Cxx_est</a:t>
            </a:r>
            <a:r>
              <a:rPr lang="en-US" altLang="zh-CN" sz="1400" dirty="0">
                <a:solidFill>
                  <a:schemeClr val="accent1">
                    <a:lumMod val="75000"/>
                  </a:schemeClr>
                </a:solidFill>
                <a:latin typeface="Noto Serif SC Black" panose="02020200000000000000" charset="-122"/>
                <a:ea typeface="Noto Serif SC Black" panose="02020200000000000000" charset="-122"/>
              </a:rPr>
              <a:t> * A';</a:t>
            </a:r>
          </a:p>
        </p:txBody>
      </p:sp>
      <p:sp>
        <p:nvSpPr>
          <p:cNvPr id="13" name="文本框 12">
            <a:extLst>
              <a:ext uri="{FF2B5EF4-FFF2-40B4-BE49-F238E27FC236}">
                <a16:creationId xmlns:a16="http://schemas.microsoft.com/office/drawing/2014/main" id="{FB3A8392-5F15-3911-5A0E-A122F4F75276}"/>
              </a:ext>
            </a:extLst>
          </p:cNvPr>
          <p:cNvSpPr txBox="1"/>
          <p:nvPr/>
        </p:nvSpPr>
        <p:spPr>
          <a:xfrm>
            <a:off x="525780" y="3475953"/>
            <a:ext cx="3150870" cy="307777"/>
          </a:xfrm>
          <a:prstGeom prst="rect">
            <a:avLst/>
          </a:prstGeom>
          <a:noFill/>
        </p:spPr>
        <p:txBody>
          <a:bodyPr wrap="square" rtlCol="0">
            <a:spAutoFit/>
          </a:bodyPr>
          <a:lstStyle/>
          <a:p>
            <a:r>
              <a:rPr lang="en-US" altLang="zh-CN" sz="1400" dirty="0">
                <a:solidFill>
                  <a:schemeClr val="accent1">
                    <a:lumMod val="75000"/>
                  </a:schemeClr>
                </a:solidFill>
                <a:latin typeface="Noto Serif SC Black" panose="02020200000000000000" charset="-122"/>
                <a:ea typeface="Noto Serif SC Black" panose="02020200000000000000" charset="-122"/>
              </a:rPr>
              <a:t>Fit with Polynomial + Spline</a:t>
            </a:r>
          </a:p>
        </p:txBody>
      </p:sp>
      <p:cxnSp>
        <p:nvCxnSpPr>
          <p:cNvPr id="15" name="直接箭头连接符 14">
            <a:extLst>
              <a:ext uri="{FF2B5EF4-FFF2-40B4-BE49-F238E27FC236}">
                <a16:creationId xmlns:a16="http://schemas.microsoft.com/office/drawing/2014/main" id="{A4D8DE37-2418-0AD6-DA73-A6BDC8F2CF8D}"/>
              </a:ext>
            </a:extLst>
          </p:cNvPr>
          <p:cNvCxnSpPr>
            <a:cxnSpLocks/>
          </p:cNvCxnSpPr>
          <p:nvPr/>
        </p:nvCxnSpPr>
        <p:spPr>
          <a:xfrm>
            <a:off x="2142067" y="3145753"/>
            <a:ext cx="0" cy="330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14109D7-5430-D553-5DC4-B8F289ED231A}"/>
              </a:ext>
            </a:extLst>
          </p:cNvPr>
          <p:cNvCxnSpPr>
            <a:cxnSpLocks/>
          </p:cNvCxnSpPr>
          <p:nvPr/>
        </p:nvCxnSpPr>
        <p:spPr>
          <a:xfrm>
            <a:off x="2142067" y="1921301"/>
            <a:ext cx="0" cy="330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26349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2168F-A91C-0AE1-8DED-EE3AEB94FD4D}"/>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9A87FD5-62FA-CA8E-299D-3EDD0D950748}"/>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pic>
        <p:nvPicPr>
          <p:cNvPr id="3" name="图片 2">
            <a:extLst>
              <a:ext uri="{FF2B5EF4-FFF2-40B4-BE49-F238E27FC236}">
                <a16:creationId xmlns:a16="http://schemas.microsoft.com/office/drawing/2014/main" id="{4A657563-492D-261F-05D5-D944A92D720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02951" y="867251"/>
            <a:ext cx="8289049" cy="4597831"/>
          </a:xfrm>
          <a:prstGeom prst="rect">
            <a:avLst/>
          </a:prstGeom>
        </p:spPr>
      </p:pic>
      <p:sp>
        <p:nvSpPr>
          <p:cNvPr id="8" name="文本框 7">
            <a:extLst>
              <a:ext uri="{FF2B5EF4-FFF2-40B4-BE49-F238E27FC236}">
                <a16:creationId xmlns:a16="http://schemas.microsoft.com/office/drawing/2014/main" id="{F57BDE2B-9FE2-D0D9-EC4D-AA6D998835EF}"/>
              </a:ext>
            </a:extLst>
          </p:cNvPr>
          <p:cNvSpPr txBox="1"/>
          <p:nvPr>
            <p:custDataLst>
              <p:tags r:id="rId2"/>
            </p:custDataLst>
          </p:nvPr>
        </p:nvSpPr>
        <p:spPr>
          <a:xfrm>
            <a:off x="5786722" y="5538946"/>
            <a:ext cx="5046980" cy="276999"/>
          </a:xfrm>
          <a:prstGeom prst="rect">
            <a:avLst/>
          </a:prstGeom>
          <a:noFill/>
        </p:spPr>
        <p:txBody>
          <a:bodyPr wrap="square" rtlCol="0">
            <a:spAutoFit/>
          </a:bodyPr>
          <a:lstStyle/>
          <a:p>
            <a:pPr indent="0" algn="ctr" fontAlgn="auto">
              <a:buClrTx/>
              <a:buSzTx/>
              <a:buFontTx/>
            </a:pPr>
            <a:r>
              <a:rPr lang="en-US" altLang="en-US" sz="1200" dirty="0"/>
              <a:t>Fig.11 3D View: Observed vs Polynomial vs Spline Surface</a:t>
            </a:r>
            <a:endParaRPr lang="en-US" altLang="zh-CN" sz="1200" dirty="0"/>
          </a:p>
        </p:txBody>
      </p:sp>
      <p:sp>
        <p:nvSpPr>
          <p:cNvPr id="9" name="文本框 8">
            <a:extLst>
              <a:ext uri="{FF2B5EF4-FFF2-40B4-BE49-F238E27FC236}">
                <a16:creationId xmlns:a16="http://schemas.microsoft.com/office/drawing/2014/main" id="{67ABC0F1-F468-A984-AA4B-964AFCD364E7}"/>
              </a:ext>
            </a:extLst>
          </p:cNvPr>
          <p:cNvSpPr txBox="1"/>
          <p:nvPr/>
        </p:nvSpPr>
        <p:spPr>
          <a:xfrm>
            <a:off x="525780" y="1127272"/>
            <a:ext cx="4059555" cy="58477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Observed vs Polynomial vs Polynomial + Spline Surface</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pic>
        <p:nvPicPr>
          <p:cNvPr id="4" name="图片 3" descr="图表&#10;&#10;AI 生成的内容可能不正确。">
            <a:extLst>
              <a:ext uri="{FF2B5EF4-FFF2-40B4-BE49-F238E27FC236}">
                <a16:creationId xmlns:a16="http://schemas.microsoft.com/office/drawing/2014/main" id="{6B796D8A-41B0-35BC-0695-48C98D3512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094" y="3935262"/>
            <a:ext cx="4386448" cy="2433108"/>
          </a:xfrm>
          <a:prstGeom prst="rect">
            <a:avLst/>
          </a:prstGeom>
        </p:spPr>
      </p:pic>
      <p:sp>
        <p:nvSpPr>
          <p:cNvPr id="5" name="文本框 4">
            <a:extLst>
              <a:ext uri="{FF2B5EF4-FFF2-40B4-BE49-F238E27FC236}">
                <a16:creationId xmlns:a16="http://schemas.microsoft.com/office/drawing/2014/main" id="{653A47E1-2729-127C-17EA-2202EF170550}"/>
              </a:ext>
            </a:extLst>
          </p:cNvPr>
          <p:cNvSpPr txBox="1"/>
          <p:nvPr>
            <p:custDataLst>
              <p:tags r:id="rId3"/>
            </p:custDataLst>
          </p:nvPr>
        </p:nvSpPr>
        <p:spPr>
          <a:xfrm>
            <a:off x="109541" y="6373148"/>
            <a:ext cx="5046980" cy="276999"/>
          </a:xfrm>
          <a:prstGeom prst="rect">
            <a:avLst/>
          </a:prstGeom>
          <a:noFill/>
        </p:spPr>
        <p:txBody>
          <a:bodyPr wrap="square" rtlCol="0">
            <a:spAutoFit/>
          </a:bodyPr>
          <a:lstStyle/>
          <a:p>
            <a:pPr indent="0" algn="ctr" fontAlgn="auto">
              <a:buClrTx/>
              <a:buSzTx/>
              <a:buFontTx/>
            </a:pPr>
            <a:r>
              <a:rPr lang="en-US" altLang="en-US" sz="1200" dirty="0"/>
              <a:t>Fig.12 Comparison between </a:t>
            </a:r>
            <a:r>
              <a:rPr lang="en-US" altLang="zh-CN" sz="1200" dirty="0"/>
              <a:t>Polynomial &amp; Polynomial + Spline</a:t>
            </a:r>
          </a:p>
        </p:txBody>
      </p:sp>
      <p:sp>
        <p:nvSpPr>
          <p:cNvPr id="7" name="文本框 6">
            <a:extLst>
              <a:ext uri="{FF2B5EF4-FFF2-40B4-BE49-F238E27FC236}">
                <a16:creationId xmlns:a16="http://schemas.microsoft.com/office/drawing/2014/main" id="{89B38CAE-A676-5D49-FFA2-8311AAA86FAF}"/>
              </a:ext>
            </a:extLst>
          </p:cNvPr>
          <p:cNvSpPr txBox="1"/>
          <p:nvPr/>
        </p:nvSpPr>
        <p:spPr>
          <a:xfrm>
            <a:off x="652780" y="3245845"/>
            <a:ext cx="3862069" cy="615553"/>
          </a:xfrm>
          <a:prstGeom prst="rect">
            <a:avLst/>
          </a:prstGeom>
        </p:spPr>
        <p:txBody>
          <a:bodyPr wrap="square">
            <a:spAutoFit/>
          </a:bodyPr>
          <a:lstStyle/>
          <a:p>
            <a:pPr fontAlgn="auto">
              <a:spcBef>
                <a:spcPts val="1200"/>
              </a:spcBef>
            </a:pPr>
            <a:r>
              <a:rPr lang="en-US" altLang="zh-CN" sz="1200" dirty="0"/>
              <a:t>Quadratic trend captures the large-scale tilt/curvature.</a:t>
            </a:r>
          </a:p>
          <a:p>
            <a:pPr fontAlgn="auto">
              <a:spcBef>
                <a:spcPts val="1200"/>
              </a:spcBef>
            </a:pPr>
            <a:r>
              <a:rPr lang="en-US" altLang="zh-CN" sz="1200" dirty="0" err="1"/>
              <a:t>Spline+trend</a:t>
            </a:r>
            <a:r>
              <a:rPr lang="en-US" altLang="zh-CN" sz="1200" dirty="0"/>
              <a:t> follows fine, localized variations.</a:t>
            </a:r>
          </a:p>
        </p:txBody>
      </p:sp>
    </p:spTree>
    <p:custDataLst>
      <p:tags r:id="rId1"/>
    </p:custDataLst>
    <p:extLst>
      <p:ext uri="{BB962C8B-B14F-4D97-AF65-F5344CB8AC3E}">
        <p14:creationId xmlns:p14="http://schemas.microsoft.com/office/powerpoint/2010/main" val="3218056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34725-0888-FA32-6B9D-267D3A7E596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8B4ACF86-8098-EF64-350F-2AC5B24C857C}"/>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pic>
        <p:nvPicPr>
          <p:cNvPr id="3" name="图片 2" descr="图表, 散点图&#10;&#10;AI 生成的内容可能不正确。">
            <a:extLst>
              <a:ext uri="{FF2B5EF4-FFF2-40B4-BE49-F238E27FC236}">
                <a16:creationId xmlns:a16="http://schemas.microsoft.com/office/drawing/2014/main" id="{5D6B5C4F-8DAC-67D2-60C4-B6A0EB883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2951" y="867251"/>
            <a:ext cx="8289049" cy="4597832"/>
          </a:xfrm>
          <a:prstGeom prst="rect">
            <a:avLst/>
          </a:prstGeom>
        </p:spPr>
      </p:pic>
      <p:sp>
        <p:nvSpPr>
          <p:cNvPr id="8" name="文本框 7">
            <a:extLst>
              <a:ext uri="{FF2B5EF4-FFF2-40B4-BE49-F238E27FC236}">
                <a16:creationId xmlns:a16="http://schemas.microsoft.com/office/drawing/2014/main" id="{CAC88024-55FB-68E1-E98D-8991F5D81DCE}"/>
              </a:ext>
            </a:extLst>
          </p:cNvPr>
          <p:cNvSpPr txBox="1"/>
          <p:nvPr>
            <p:custDataLst>
              <p:tags r:id="rId2"/>
            </p:custDataLst>
          </p:nvPr>
        </p:nvSpPr>
        <p:spPr>
          <a:xfrm>
            <a:off x="5786722" y="5538946"/>
            <a:ext cx="5046980" cy="461665"/>
          </a:xfrm>
          <a:prstGeom prst="rect">
            <a:avLst/>
          </a:prstGeom>
          <a:noFill/>
        </p:spPr>
        <p:txBody>
          <a:bodyPr wrap="square" rtlCol="0">
            <a:spAutoFit/>
          </a:bodyPr>
          <a:lstStyle/>
          <a:p>
            <a:pPr indent="0" algn="ctr" fontAlgn="auto">
              <a:buClrTx/>
              <a:buSzTx/>
              <a:buFontTx/>
            </a:pPr>
            <a:r>
              <a:rPr lang="en-US" altLang="en-US" sz="1200" dirty="0"/>
              <a:t>Fig.13 </a:t>
            </a:r>
            <a:r>
              <a:rPr lang="en-US" altLang="zh-CN" sz="1200" dirty="0">
                <a:sym typeface="+mn-ea"/>
              </a:rPr>
              <a:t> Residuals Distribution after Removal of Polynomial Trend </a:t>
            </a:r>
          </a:p>
          <a:p>
            <a:pPr indent="0" algn="ctr" fontAlgn="auto">
              <a:buClrTx/>
              <a:buSzTx/>
              <a:buFontTx/>
            </a:pPr>
            <a:r>
              <a:rPr lang="en-US" altLang="zh-CN" sz="1200" dirty="0">
                <a:sym typeface="+mn-ea"/>
              </a:rPr>
              <a:t>(after removal of outlier)</a:t>
            </a:r>
            <a:endParaRPr lang="en-US" altLang="zh-CN" sz="1200" dirty="0"/>
          </a:p>
        </p:txBody>
      </p:sp>
      <p:sp>
        <p:nvSpPr>
          <p:cNvPr id="9" name="文本框 8">
            <a:extLst>
              <a:ext uri="{FF2B5EF4-FFF2-40B4-BE49-F238E27FC236}">
                <a16:creationId xmlns:a16="http://schemas.microsoft.com/office/drawing/2014/main" id="{D202A23F-B90E-5655-874D-4C69BAB621A0}"/>
              </a:ext>
            </a:extLst>
          </p:cNvPr>
          <p:cNvSpPr txBox="1"/>
          <p:nvPr/>
        </p:nvSpPr>
        <p:spPr>
          <a:xfrm>
            <a:off x="525780" y="1127272"/>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LSC Input</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sp>
        <p:nvSpPr>
          <p:cNvPr id="2" name="文本框 1">
            <a:extLst>
              <a:ext uri="{FF2B5EF4-FFF2-40B4-BE49-F238E27FC236}">
                <a16:creationId xmlns:a16="http://schemas.microsoft.com/office/drawing/2014/main" id="{8B2D7ABD-4876-D584-3928-34BE32052900}"/>
              </a:ext>
            </a:extLst>
          </p:cNvPr>
          <p:cNvSpPr txBox="1"/>
          <p:nvPr/>
        </p:nvSpPr>
        <p:spPr>
          <a:xfrm>
            <a:off x="652780" y="2598003"/>
            <a:ext cx="3862069" cy="1138773"/>
          </a:xfrm>
          <a:prstGeom prst="rect">
            <a:avLst/>
          </a:prstGeom>
        </p:spPr>
        <p:txBody>
          <a:bodyPr wrap="square">
            <a:spAutoFit/>
          </a:bodyPr>
          <a:lstStyle/>
          <a:p>
            <a:pPr marL="171450" indent="-171450" fontAlgn="auto">
              <a:spcBef>
                <a:spcPts val="1200"/>
              </a:spcBef>
              <a:buFont typeface="Arial" panose="020B0604020202020204" pitchFamily="34" charset="0"/>
              <a:buChar char="•"/>
            </a:pPr>
            <a:r>
              <a:rPr lang="en-US" altLang="zh-CN" sz="1200" dirty="0"/>
              <a:t>Residuals are approximately zero-mean.</a:t>
            </a:r>
          </a:p>
          <a:p>
            <a:pPr marL="628650" lvl="1" indent="-171450">
              <a:spcBef>
                <a:spcPts val="1200"/>
              </a:spcBef>
              <a:buFont typeface="Arial" panose="020B0604020202020204" pitchFamily="34" charset="0"/>
              <a:buChar char="•"/>
            </a:pPr>
            <a:r>
              <a:rPr lang="en-US" altLang="zh-CN" sz="1200" dirty="0"/>
              <a:t>mean(</a:t>
            </a:r>
            <a:r>
              <a:rPr lang="en-US" altLang="zh-CN" sz="1200" dirty="0" err="1"/>
              <a:t>residuals_poly</a:t>
            </a:r>
            <a:r>
              <a:rPr lang="en-US" altLang="zh-CN" sz="1200" dirty="0"/>
              <a:t>)  = -6.7076e-10</a:t>
            </a:r>
          </a:p>
          <a:p>
            <a:pPr marL="171450" indent="-171450" fontAlgn="auto">
              <a:spcBef>
                <a:spcPts val="1200"/>
              </a:spcBef>
              <a:buFont typeface="Arial" panose="020B0604020202020204" pitchFamily="34" charset="0"/>
              <a:buChar char="•"/>
            </a:pPr>
            <a:r>
              <a:rPr lang="en-US" altLang="zh-CN" sz="1200" dirty="0"/>
              <a:t>Spatial structure remains → assume a stationary random field over the area.</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640825C-374D-C3F7-461D-D3C6AA3FD5A1}"/>
                  </a:ext>
                </a:extLst>
              </p:cNvPr>
              <p:cNvSpPr txBox="1"/>
              <p:nvPr/>
            </p:nvSpPr>
            <p:spPr>
              <a:xfrm>
                <a:off x="823640" y="1909885"/>
                <a:ext cx="35203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kern="1200" smtClean="0">
                          <a:solidFill>
                            <a:schemeClr val="tx1"/>
                          </a:solidFill>
                          <a:latin typeface="Cambria Math" panose="02040503050406030204" pitchFamily="18" charset="0"/>
                          <a:ea typeface="+mn-ea"/>
                          <a:cs typeface="+mn-cs"/>
                        </a:rPr>
                        <m:t>𝑟</m:t>
                      </m:r>
                      <m:r>
                        <a:rPr lang="en-US" sz="1800" i="0" kern="1200">
                          <a:solidFill>
                            <a:schemeClr val="tx1"/>
                          </a:solidFill>
                          <a:latin typeface="Cambria Math" panose="02040503050406030204" pitchFamily="18" charset="0"/>
                          <a:ea typeface="+mn-ea"/>
                          <a:cs typeface="+mn-cs"/>
                        </a:rPr>
                        <m:t>=</m:t>
                      </m:r>
                      <m:r>
                        <a:rPr lang="en-US" sz="1800" i="1" kern="1200">
                          <a:solidFill>
                            <a:schemeClr val="tx1"/>
                          </a:solidFill>
                          <a:latin typeface="Cambria Math" panose="02040503050406030204" pitchFamily="18" charset="0"/>
                          <a:ea typeface="+mn-ea"/>
                          <a:cs typeface="+mn-cs"/>
                        </a:rPr>
                        <m:t>𝑧</m:t>
                      </m:r>
                      <m:r>
                        <a:rPr lang="en-US" sz="1800" i="0" kern="1200">
                          <a:solidFill>
                            <a:schemeClr val="tx1"/>
                          </a:solidFill>
                          <a:latin typeface="Cambria Math" panose="02040503050406030204" pitchFamily="18" charset="0"/>
                          <a:ea typeface="+mn-ea"/>
                          <a:cs typeface="+mn-cs"/>
                        </a:rPr>
                        <m:t>−</m:t>
                      </m:r>
                      <m:r>
                        <m:rPr>
                          <m:nor/>
                        </m:rPr>
                        <a:rPr lang="en-US" sz="1800" b="0" i="1" kern="1200">
                          <a:solidFill>
                            <a:schemeClr val="tx1"/>
                          </a:solidFill>
                          <a:latin typeface="+mn-lt"/>
                          <a:ea typeface="+mn-ea"/>
                          <a:cs typeface="+mn-cs"/>
                        </a:rPr>
                        <m:t>poly</m:t>
                      </m:r>
                    </m:oMath>
                  </m:oMathPara>
                </a14:m>
                <a:endParaRPr lang="en-GB" dirty="0"/>
              </a:p>
            </p:txBody>
          </p:sp>
        </mc:Choice>
        <mc:Fallback xmlns="">
          <p:sp>
            <p:nvSpPr>
              <p:cNvPr id="7" name="文本框 6">
                <a:extLst>
                  <a:ext uri="{FF2B5EF4-FFF2-40B4-BE49-F238E27FC236}">
                    <a16:creationId xmlns:a16="http://schemas.microsoft.com/office/drawing/2014/main" id="{E640825C-374D-C3F7-461D-D3C6AA3FD5A1}"/>
                  </a:ext>
                </a:extLst>
              </p:cNvPr>
              <p:cNvSpPr txBox="1">
                <a:spLocks noRot="1" noChangeAspect="1" noMove="1" noResize="1" noEditPoints="1" noAdjustHandles="1" noChangeArrowheads="1" noChangeShapeType="1" noTextEdit="1"/>
              </p:cNvSpPr>
              <p:nvPr/>
            </p:nvSpPr>
            <p:spPr>
              <a:xfrm>
                <a:off x="823640" y="1909885"/>
                <a:ext cx="3520347" cy="369332"/>
              </a:xfrm>
              <a:prstGeom prst="rect">
                <a:avLst/>
              </a:prstGeom>
              <a:blipFill>
                <a:blip r:embed="rId6"/>
                <a:stretch>
                  <a:fillRect b="-14754"/>
                </a:stretch>
              </a:blipFill>
            </p:spPr>
            <p:txBody>
              <a:bodyPr/>
              <a:lstStyle/>
              <a:p>
                <a:r>
                  <a:rPr lang="en-GB">
                    <a:noFill/>
                  </a:rPr>
                  <a:t> </a:t>
                </a:r>
              </a:p>
            </p:txBody>
          </p:sp>
        </mc:Fallback>
      </mc:AlternateContent>
    </p:spTree>
    <p:custDataLst>
      <p:tags r:id="rId1"/>
    </p:custDataLst>
    <p:extLst>
      <p:ext uri="{BB962C8B-B14F-4D97-AF65-F5344CB8AC3E}">
        <p14:creationId xmlns:p14="http://schemas.microsoft.com/office/powerpoint/2010/main" val="3023510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AB97-E159-9967-05D9-CE16CCC88F9D}"/>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CBABF31-0093-0BF0-71E0-A678C972A98C}"/>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D1978333-04A2-2755-E775-CC16FC0E4191}"/>
              </a:ext>
            </a:extLst>
          </p:cNvPr>
          <p:cNvSpPr txBox="1"/>
          <p:nvPr>
            <p:custDataLst>
              <p:tags r:id="rId2"/>
            </p:custDataLst>
          </p:nvPr>
        </p:nvSpPr>
        <p:spPr>
          <a:xfrm>
            <a:off x="3094322" y="5604086"/>
            <a:ext cx="5046980" cy="276999"/>
          </a:xfrm>
          <a:prstGeom prst="rect">
            <a:avLst/>
          </a:prstGeom>
          <a:noFill/>
        </p:spPr>
        <p:txBody>
          <a:bodyPr wrap="square" rtlCol="0">
            <a:spAutoFit/>
          </a:bodyPr>
          <a:lstStyle/>
          <a:p>
            <a:pPr indent="0" algn="ctr" fontAlgn="auto">
              <a:buClrTx/>
              <a:buSzTx/>
              <a:buFontTx/>
            </a:pPr>
            <a:r>
              <a:rPr lang="en-US" altLang="en-US" sz="1200" dirty="0"/>
              <a:t>Fig.14 Empirical Covariance vs Distance</a:t>
            </a:r>
            <a:endParaRPr lang="en-US" altLang="zh-CN" sz="1200" dirty="0"/>
          </a:p>
        </p:txBody>
      </p:sp>
      <p:sp>
        <p:nvSpPr>
          <p:cNvPr id="9" name="文本框 8">
            <a:extLst>
              <a:ext uri="{FF2B5EF4-FFF2-40B4-BE49-F238E27FC236}">
                <a16:creationId xmlns:a16="http://schemas.microsoft.com/office/drawing/2014/main" id="{E262E243-79F6-3CD3-14D2-931E154D706A}"/>
              </a:ext>
            </a:extLst>
          </p:cNvPr>
          <p:cNvSpPr txBox="1"/>
          <p:nvPr/>
        </p:nvSpPr>
        <p:spPr>
          <a:xfrm>
            <a:off x="603254" y="1253914"/>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Empirical Covariance Compute</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pic>
        <p:nvPicPr>
          <p:cNvPr id="7" name="图片 6">
            <a:extLst>
              <a:ext uri="{FF2B5EF4-FFF2-40B4-BE49-F238E27FC236}">
                <a16:creationId xmlns:a16="http://schemas.microsoft.com/office/drawing/2014/main" id="{A84E5660-2E57-F2FD-843C-4E7B97973C9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733" y="1700212"/>
            <a:ext cx="6233374" cy="3457575"/>
          </a:xfrm>
          <a:prstGeom prst="rect">
            <a:avLst/>
          </a:prstGeom>
        </p:spPr>
      </p:pic>
      <p:pic>
        <p:nvPicPr>
          <p:cNvPr id="10" name="图片 9">
            <a:extLst>
              <a:ext uri="{FF2B5EF4-FFF2-40B4-BE49-F238E27FC236}">
                <a16:creationId xmlns:a16="http://schemas.microsoft.com/office/drawing/2014/main" id="{7638CC0F-716A-AF85-6FE4-491AF7D4CB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8625" y="1700212"/>
            <a:ext cx="6233374" cy="3457575"/>
          </a:xfrm>
          <a:prstGeom prst="rect">
            <a:avLst/>
          </a:prstGeom>
        </p:spPr>
      </p:pic>
      <p:sp>
        <p:nvSpPr>
          <p:cNvPr id="2" name="文本框 1">
            <a:extLst>
              <a:ext uri="{FF2B5EF4-FFF2-40B4-BE49-F238E27FC236}">
                <a16:creationId xmlns:a16="http://schemas.microsoft.com/office/drawing/2014/main" id="{5F9639A9-5E48-274F-BD3C-57D76C2A30B1}"/>
              </a:ext>
            </a:extLst>
          </p:cNvPr>
          <p:cNvSpPr txBox="1"/>
          <p:nvPr/>
        </p:nvSpPr>
        <p:spPr>
          <a:xfrm>
            <a:off x="3686777" y="5327087"/>
            <a:ext cx="3862069" cy="276999"/>
          </a:xfrm>
          <a:prstGeom prst="rect">
            <a:avLst/>
          </a:prstGeom>
        </p:spPr>
        <p:txBody>
          <a:bodyPr wrap="square">
            <a:spAutoFit/>
          </a:bodyPr>
          <a:lstStyle/>
          <a:p>
            <a:pPr algn="ctr" fontAlgn="auto">
              <a:spcBef>
                <a:spcPts val="1200"/>
              </a:spcBef>
            </a:pPr>
            <a:r>
              <a:rPr lang="en-US" altLang="zh-CN" sz="1200" dirty="0"/>
              <a:t>Bin Size: 100m</a:t>
            </a:r>
          </a:p>
        </p:txBody>
      </p:sp>
    </p:spTree>
    <p:custDataLst>
      <p:tags r:id="rId1"/>
    </p:custDataLst>
    <p:extLst>
      <p:ext uri="{BB962C8B-B14F-4D97-AF65-F5344CB8AC3E}">
        <p14:creationId xmlns:p14="http://schemas.microsoft.com/office/powerpoint/2010/main" val="2434398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6F9C4-FC3D-669C-176A-DCC1BC7E480E}"/>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1D3466F7-7C4C-46D3-5078-4BBD19660644}"/>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9F4B34B1-D589-5139-DE10-3E2A73D50804}"/>
              </a:ext>
            </a:extLst>
          </p:cNvPr>
          <p:cNvSpPr txBox="1"/>
          <p:nvPr>
            <p:custDataLst>
              <p:tags r:id="rId2"/>
            </p:custDataLst>
          </p:nvPr>
        </p:nvSpPr>
        <p:spPr>
          <a:xfrm>
            <a:off x="6582589" y="5604086"/>
            <a:ext cx="5046980" cy="276999"/>
          </a:xfrm>
          <a:prstGeom prst="rect">
            <a:avLst/>
          </a:prstGeom>
          <a:noFill/>
        </p:spPr>
        <p:txBody>
          <a:bodyPr wrap="square" rtlCol="0">
            <a:spAutoFit/>
          </a:bodyPr>
          <a:lstStyle/>
          <a:p>
            <a:pPr indent="0" algn="ctr" fontAlgn="auto">
              <a:buClrTx/>
              <a:buSzTx/>
              <a:buFontTx/>
            </a:pPr>
            <a:r>
              <a:rPr lang="en-US" altLang="en-US" sz="1200" dirty="0"/>
              <a:t>Fig.15 </a:t>
            </a:r>
            <a:r>
              <a:rPr lang="en-US" altLang="zh-CN" sz="1200" dirty="0"/>
              <a:t>Covariance modelling</a:t>
            </a:r>
          </a:p>
        </p:txBody>
      </p:sp>
      <p:sp>
        <p:nvSpPr>
          <p:cNvPr id="9" name="文本框 8">
            <a:extLst>
              <a:ext uri="{FF2B5EF4-FFF2-40B4-BE49-F238E27FC236}">
                <a16:creationId xmlns:a16="http://schemas.microsoft.com/office/drawing/2014/main" id="{181D93D4-F4CC-73CD-61F4-3FE313BCF6F0}"/>
              </a:ext>
            </a:extLst>
          </p:cNvPr>
          <p:cNvSpPr txBox="1"/>
          <p:nvPr/>
        </p:nvSpPr>
        <p:spPr>
          <a:xfrm>
            <a:off x="525780" y="1127271"/>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Covariance Modelling</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pic>
        <p:nvPicPr>
          <p:cNvPr id="7" name="图片 6">
            <a:extLst>
              <a:ext uri="{FF2B5EF4-FFF2-40B4-BE49-F238E27FC236}">
                <a16:creationId xmlns:a16="http://schemas.microsoft.com/office/drawing/2014/main" id="{42CF8834-2488-DA6B-54FA-2E866FC866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74266" y="1700212"/>
            <a:ext cx="6233374" cy="3457575"/>
          </a:xfrm>
          <a:prstGeom prst="rect">
            <a:avLst/>
          </a:prstGeom>
        </p:spPr>
      </p:pic>
      <p:sp>
        <p:nvSpPr>
          <p:cNvPr id="2" name="文本框 1">
            <a:extLst>
              <a:ext uri="{FF2B5EF4-FFF2-40B4-BE49-F238E27FC236}">
                <a16:creationId xmlns:a16="http://schemas.microsoft.com/office/drawing/2014/main" id="{E9212EC3-A9B3-D1DD-B4E2-8CD665999831}"/>
              </a:ext>
            </a:extLst>
          </p:cNvPr>
          <p:cNvSpPr txBox="1"/>
          <p:nvPr/>
        </p:nvSpPr>
        <p:spPr>
          <a:xfrm>
            <a:off x="603253" y="5029432"/>
            <a:ext cx="4586814" cy="523220"/>
          </a:xfrm>
          <a:prstGeom prst="rect">
            <a:avLst/>
          </a:prstGeom>
          <a:noFill/>
        </p:spPr>
        <p:txBody>
          <a:bodyPr wrap="square">
            <a:spAutoFit/>
          </a:bodyPr>
          <a:lstStyle/>
          <a:p>
            <a:pPr marL="171450" indent="-171450">
              <a:buFont typeface="Arial" panose="020B0604020202020204" pitchFamily="34" charset="0"/>
              <a:buChar char="•"/>
            </a:pPr>
            <a:r>
              <a:rPr lang="en-US" altLang="zh-CN" sz="1400" b="1" dirty="0"/>
              <a:t>Nugget from Exponential modelling 0.3491</a:t>
            </a:r>
          </a:p>
          <a:p>
            <a:pPr marL="171450" indent="-171450">
              <a:buFont typeface="Arial" panose="020B0604020202020204" pitchFamily="34" charset="0"/>
              <a:buChar char="•"/>
            </a:pPr>
            <a:r>
              <a:rPr lang="en-US" altLang="zh-CN" sz="1400" b="1" dirty="0"/>
              <a:t>A-priori noise amplitude (std) 0.3000</a:t>
            </a:r>
          </a:p>
        </p:txBody>
      </p:sp>
      <p:sp>
        <p:nvSpPr>
          <p:cNvPr id="4" name="文本框 3">
            <a:extLst>
              <a:ext uri="{FF2B5EF4-FFF2-40B4-BE49-F238E27FC236}">
                <a16:creationId xmlns:a16="http://schemas.microsoft.com/office/drawing/2014/main" id="{C712DAD4-EBC7-5F9A-7D43-F4D46796EEE2}"/>
              </a:ext>
            </a:extLst>
          </p:cNvPr>
          <p:cNvSpPr txBox="1"/>
          <p:nvPr/>
        </p:nvSpPr>
        <p:spPr>
          <a:xfrm>
            <a:off x="702733" y="2497959"/>
            <a:ext cx="6096000" cy="2492990"/>
          </a:xfrm>
          <a:prstGeom prst="rect">
            <a:avLst/>
          </a:prstGeom>
          <a:noFill/>
        </p:spPr>
        <p:txBody>
          <a:bodyPr wrap="square">
            <a:spAutoFit/>
          </a:bodyPr>
          <a:lstStyle/>
          <a:p>
            <a:pPr>
              <a:buNone/>
            </a:pPr>
            <a:r>
              <a:rPr lang="en-GB" sz="1200" b="0" i="0" dirty="0">
                <a:solidFill>
                  <a:srgbClr val="008013"/>
                </a:solidFill>
                <a:effectLst/>
                <a:latin typeface="Menlo"/>
              </a:rPr>
              <a:t>% Exponential model</a:t>
            </a:r>
          </a:p>
          <a:p>
            <a:pPr>
              <a:buNone/>
            </a:pPr>
            <a:endParaRPr lang="en-GB" sz="1200" b="0" i="0" dirty="0">
              <a:effectLst/>
              <a:latin typeface="Menlo"/>
            </a:endParaRPr>
          </a:p>
          <a:p>
            <a:pPr>
              <a:buNone/>
            </a:pPr>
            <a:r>
              <a:rPr lang="en-GB" sz="1200" b="0" i="0" dirty="0">
                <a:solidFill>
                  <a:srgbClr val="008013"/>
                </a:solidFill>
                <a:effectLst/>
                <a:latin typeface="Menlo"/>
              </a:rPr>
              <a:t>% a parameter</a:t>
            </a:r>
            <a:endParaRPr lang="en-GB" sz="1200" b="0" i="0" dirty="0">
              <a:effectLst/>
              <a:latin typeface="Menlo"/>
            </a:endParaRPr>
          </a:p>
          <a:p>
            <a:pPr>
              <a:buNone/>
            </a:pPr>
            <a:r>
              <a:rPr lang="en-GB" sz="1200" b="0" i="0" dirty="0">
                <a:effectLst/>
                <a:latin typeface="Menlo"/>
              </a:rPr>
              <a:t>a = ((log(</a:t>
            </a:r>
            <a:r>
              <a:rPr lang="en-GB" sz="1200" b="0" i="0" dirty="0" err="1">
                <a:effectLst/>
                <a:latin typeface="Menlo"/>
              </a:rPr>
              <a:t>eCovF</a:t>
            </a:r>
            <a:r>
              <a:rPr lang="en-GB" sz="1200" b="0" i="0" dirty="0">
                <a:effectLst/>
                <a:latin typeface="Menlo"/>
              </a:rPr>
              <a:t>(2))-log(</a:t>
            </a:r>
            <a:r>
              <a:rPr lang="en-GB" sz="1200" b="0" i="0" dirty="0" err="1">
                <a:effectLst/>
                <a:latin typeface="Menlo"/>
              </a:rPr>
              <a:t>eCovF</a:t>
            </a:r>
            <a:r>
              <a:rPr lang="en-GB" sz="1200" b="0" i="0" dirty="0">
                <a:effectLst/>
                <a:latin typeface="Menlo"/>
              </a:rPr>
              <a:t>(3)))/(</a:t>
            </a:r>
            <a:r>
              <a:rPr lang="en-GB" sz="1200" b="0" i="0" dirty="0" err="1">
                <a:effectLst/>
                <a:latin typeface="Menlo"/>
              </a:rPr>
              <a:t>sigmaGrid</a:t>
            </a:r>
            <a:r>
              <a:rPr lang="en-GB" sz="1200" b="0" i="0" dirty="0">
                <a:effectLst/>
                <a:latin typeface="Menlo"/>
              </a:rPr>
              <a:t>(3) - </a:t>
            </a:r>
            <a:r>
              <a:rPr lang="en-GB" sz="1200" b="0" i="0" dirty="0" err="1">
                <a:effectLst/>
                <a:latin typeface="Menlo"/>
              </a:rPr>
              <a:t>sigmaGrid</a:t>
            </a:r>
            <a:r>
              <a:rPr lang="en-GB" sz="1200" b="0" i="0" dirty="0">
                <a:effectLst/>
                <a:latin typeface="Menlo"/>
              </a:rPr>
              <a:t>(2)));</a:t>
            </a:r>
          </a:p>
          <a:p>
            <a:pPr>
              <a:buNone/>
            </a:pPr>
            <a:r>
              <a:rPr lang="en-GB" sz="1200" b="0" i="0" dirty="0">
                <a:solidFill>
                  <a:srgbClr val="008013"/>
                </a:solidFill>
                <a:effectLst/>
                <a:latin typeface="Menlo"/>
              </a:rPr>
              <a:t>% k parameter</a:t>
            </a:r>
            <a:endParaRPr lang="en-GB" sz="1200" b="0" i="0" dirty="0">
              <a:effectLst/>
              <a:latin typeface="Menlo"/>
            </a:endParaRPr>
          </a:p>
          <a:p>
            <a:pPr>
              <a:buNone/>
            </a:pPr>
            <a:r>
              <a:rPr lang="en-GB" sz="1200" b="0" i="0" dirty="0">
                <a:effectLst/>
                <a:latin typeface="Menlo"/>
              </a:rPr>
              <a:t>Q = </a:t>
            </a:r>
            <a:r>
              <a:rPr lang="en-GB" sz="1200" b="0" i="0" dirty="0" err="1">
                <a:effectLst/>
                <a:latin typeface="Menlo"/>
              </a:rPr>
              <a:t>diag</a:t>
            </a:r>
            <a:r>
              <a:rPr lang="en-GB" sz="1200" b="0" i="0" dirty="0">
                <a:effectLst/>
                <a:latin typeface="Menlo"/>
              </a:rPr>
              <a:t>(</a:t>
            </a:r>
            <a:r>
              <a:rPr lang="en-GB" sz="1200" b="0" i="0" dirty="0" err="1">
                <a:effectLst/>
                <a:latin typeface="Menlo"/>
              </a:rPr>
              <a:t>Cecf</a:t>
            </a:r>
            <a:r>
              <a:rPr lang="en-GB" sz="1200" b="0" i="0" dirty="0">
                <a:effectLst/>
                <a:latin typeface="Menlo"/>
              </a:rPr>
              <a:t>(2:17));</a:t>
            </a:r>
          </a:p>
          <a:p>
            <a:pPr>
              <a:buNone/>
            </a:pPr>
            <a:r>
              <a:rPr lang="en-GB" sz="1200" b="0" i="0" dirty="0" err="1">
                <a:effectLst/>
                <a:latin typeface="Menlo"/>
              </a:rPr>
              <a:t>yo</a:t>
            </a:r>
            <a:r>
              <a:rPr lang="en-GB" sz="1200" b="0" i="0" dirty="0">
                <a:effectLst/>
                <a:latin typeface="Menlo"/>
              </a:rPr>
              <a:t> = log(</a:t>
            </a:r>
            <a:r>
              <a:rPr lang="en-GB" sz="1200" b="0" i="0" dirty="0" err="1">
                <a:effectLst/>
                <a:latin typeface="Menlo"/>
              </a:rPr>
              <a:t>eCovF</a:t>
            </a:r>
            <a:r>
              <a:rPr lang="en-GB" sz="1200" b="0" i="0" dirty="0">
                <a:effectLst/>
                <a:latin typeface="Menlo"/>
              </a:rPr>
              <a:t>(2:17)) - log(4.2) - log(cos(pi*</a:t>
            </a:r>
            <a:r>
              <a:rPr lang="en-GB" sz="1200" b="0" i="0" dirty="0" err="1">
                <a:effectLst/>
                <a:latin typeface="Menlo"/>
              </a:rPr>
              <a:t>sigmaGrid</a:t>
            </a:r>
            <a:r>
              <a:rPr lang="en-GB" sz="1200" b="0" i="0" dirty="0">
                <a:effectLst/>
                <a:latin typeface="Menlo"/>
              </a:rPr>
              <a:t>(2:17)/3000));</a:t>
            </a:r>
          </a:p>
          <a:p>
            <a:pPr>
              <a:buNone/>
            </a:pPr>
            <a:r>
              <a:rPr lang="en-GB" sz="1200" b="0" i="0" dirty="0">
                <a:effectLst/>
                <a:latin typeface="Menlo"/>
              </a:rPr>
              <a:t>A = -a * </a:t>
            </a:r>
            <a:r>
              <a:rPr lang="en-GB" sz="1200" b="0" i="0" dirty="0" err="1">
                <a:effectLst/>
                <a:latin typeface="Menlo"/>
              </a:rPr>
              <a:t>sigmaGrid</a:t>
            </a:r>
            <a:r>
              <a:rPr lang="en-GB" sz="1200" b="0" i="0" dirty="0">
                <a:effectLst/>
                <a:latin typeface="Menlo"/>
              </a:rPr>
              <a:t>(2:17);</a:t>
            </a:r>
          </a:p>
          <a:p>
            <a:pPr>
              <a:buNone/>
            </a:pPr>
            <a:endParaRPr lang="en-GB" sz="1200" dirty="0">
              <a:latin typeface="Menlo"/>
            </a:endParaRPr>
          </a:p>
          <a:p>
            <a:pPr>
              <a:buNone/>
            </a:pPr>
            <a:r>
              <a:rPr lang="en-GB" sz="1200" b="0" i="0" dirty="0">
                <a:effectLst/>
                <a:latin typeface="Menlo"/>
              </a:rPr>
              <a:t>k = 0.9;  </a:t>
            </a:r>
            <a:r>
              <a:rPr lang="en-GB" sz="1200" b="0" i="0" dirty="0">
                <a:solidFill>
                  <a:srgbClr val="008013"/>
                </a:solidFill>
                <a:effectLst/>
                <a:latin typeface="Menlo"/>
              </a:rPr>
              <a:t>% manual choice</a:t>
            </a:r>
            <a:endParaRPr lang="en-GB" sz="1200" b="0" i="0" dirty="0">
              <a:effectLst/>
              <a:latin typeface="Menlo"/>
            </a:endParaRPr>
          </a:p>
          <a:p>
            <a:pPr>
              <a:buNone/>
            </a:pPr>
            <a:br>
              <a:rPr lang="en-GB" sz="1200" b="0" i="0" dirty="0">
                <a:effectLst/>
                <a:latin typeface="Menlo"/>
              </a:rPr>
            </a:br>
            <a:endParaRPr lang="en-GB" sz="1200" b="0" i="0" dirty="0">
              <a:effectLst/>
              <a:latin typeface="Menlo"/>
            </a:endParaRPr>
          </a:p>
          <a:p>
            <a:pPr>
              <a:buNone/>
            </a:pPr>
            <a:r>
              <a:rPr lang="en-GB" sz="1200" b="0" i="0" dirty="0" err="1">
                <a:effectLst/>
                <a:latin typeface="Menlo"/>
              </a:rPr>
              <a:t>fcove</a:t>
            </a:r>
            <a:r>
              <a:rPr lang="en-GB" sz="1200" b="0" i="0" dirty="0">
                <a:effectLst/>
                <a:latin typeface="Menlo"/>
              </a:rPr>
              <a:t> = @(tau) 4.2 * exp(-a * k * tau) .* cos(pi * 1/3000 * tau);</a:t>
            </a:r>
          </a:p>
        </p:txBody>
      </p:sp>
      <p:pic>
        <p:nvPicPr>
          <p:cNvPr id="5" name="图片 4">
            <a:extLst>
              <a:ext uri="{FF2B5EF4-FFF2-40B4-BE49-F238E27FC236}">
                <a16:creationId xmlns:a16="http://schemas.microsoft.com/office/drawing/2014/main" id="{DCE5D67B-1F25-D492-6318-272D0CFB1A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627" y="1814248"/>
            <a:ext cx="3927503" cy="485023"/>
          </a:xfrm>
          <a:prstGeom prst="rect">
            <a:avLst/>
          </a:prstGeom>
        </p:spPr>
      </p:pic>
    </p:spTree>
    <p:custDataLst>
      <p:tags r:id="rId1"/>
    </p:custDataLst>
    <p:extLst>
      <p:ext uri="{BB962C8B-B14F-4D97-AF65-F5344CB8AC3E}">
        <p14:creationId xmlns:p14="http://schemas.microsoft.com/office/powerpoint/2010/main" val="3838917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CA37-0CD8-5E30-C95E-A73F7F6F3C81}"/>
            </a:ext>
          </a:extLst>
        </p:cNvPr>
        <p:cNvGrpSpPr/>
        <p:nvPr/>
      </p:nvGrpSpPr>
      <p:grpSpPr>
        <a:xfrm>
          <a:off x="0" y="0"/>
          <a:ext cx="0" cy="0"/>
          <a:chOff x="0" y="0"/>
          <a:chExt cx="0" cy="0"/>
        </a:xfrm>
      </p:grpSpPr>
      <p:pic>
        <p:nvPicPr>
          <p:cNvPr id="5" name="图片 4" descr="图表, 散点图&#10;&#10;AI 生成的内容可能不正确。">
            <a:extLst>
              <a:ext uri="{FF2B5EF4-FFF2-40B4-BE49-F238E27FC236}">
                <a16:creationId xmlns:a16="http://schemas.microsoft.com/office/drawing/2014/main" id="{7B27D85A-F27C-344C-487A-08D901EB95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8745" y="1159827"/>
            <a:ext cx="10272762" cy="5698173"/>
          </a:xfrm>
          <a:prstGeom prst="rect">
            <a:avLst/>
          </a:prstGeom>
        </p:spPr>
      </p:pic>
      <p:sp>
        <p:nvSpPr>
          <p:cNvPr id="6" name="文本框 5">
            <a:extLst>
              <a:ext uri="{FF2B5EF4-FFF2-40B4-BE49-F238E27FC236}">
                <a16:creationId xmlns:a16="http://schemas.microsoft.com/office/drawing/2014/main" id="{889C8D89-38EF-6137-4971-0CD8AA1AF73A}"/>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E023D395-B329-C44E-6C6B-318DB67AD1A8}"/>
              </a:ext>
            </a:extLst>
          </p:cNvPr>
          <p:cNvSpPr txBox="1"/>
          <p:nvPr>
            <p:custDataLst>
              <p:tags r:id="rId2"/>
            </p:custDataLst>
          </p:nvPr>
        </p:nvSpPr>
        <p:spPr>
          <a:xfrm>
            <a:off x="3535895" y="6514749"/>
            <a:ext cx="3042705" cy="276999"/>
          </a:xfrm>
          <a:prstGeom prst="rect">
            <a:avLst/>
          </a:prstGeom>
          <a:noFill/>
        </p:spPr>
        <p:txBody>
          <a:bodyPr wrap="square" rtlCol="0">
            <a:spAutoFit/>
          </a:bodyPr>
          <a:lstStyle/>
          <a:p>
            <a:pPr indent="0" algn="ctr" fontAlgn="auto">
              <a:buClrTx/>
              <a:buSzTx/>
              <a:buFontTx/>
            </a:pPr>
            <a:r>
              <a:rPr lang="en-US" altLang="en-US" sz="1200" dirty="0"/>
              <a:t>Fig.16 </a:t>
            </a:r>
            <a:r>
              <a:rPr lang="en-US" altLang="zh-CN" sz="1200" dirty="0"/>
              <a:t>Collocation Estimated Residuals</a:t>
            </a:r>
          </a:p>
        </p:txBody>
      </p:sp>
      <p:sp>
        <p:nvSpPr>
          <p:cNvPr id="9" name="文本框 8">
            <a:extLst>
              <a:ext uri="{FF2B5EF4-FFF2-40B4-BE49-F238E27FC236}">
                <a16:creationId xmlns:a16="http://schemas.microsoft.com/office/drawing/2014/main" id="{163B6387-EC45-8817-39E9-A64D9589D94E}"/>
              </a:ext>
            </a:extLst>
          </p:cNvPr>
          <p:cNvSpPr txBox="1"/>
          <p:nvPr/>
        </p:nvSpPr>
        <p:spPr>
          <a:xfrm>
            <a:off x="525780" y="1127271"/>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Filtering</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pic>
        <p:nvPicPr>
          <p:cNvPr id="3" name="图片 2">
            <a:extLst>
              <a:ext uri="{FF2B5EF4-FFF2-40B4-BE49-F238E27FC236}">
                <a16:creationId xmlns:a16="http://schemas.microsoft.com/office/drawing/2014/main" id="{A9928EEF-E37C-3F35-ADF6-CD33BBE1AB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431" y="1885528"/>
            <a:ext cx="2162175" cy="295275"/>
          </a:xfrm>
          <a:prstGeom prst="rect">
            <a:avLst/>
          </a:prstGeom>
        </p:spPr>
      </p:pic>
      <p:sp>
        <p:nvSpPr>
          <p:cNvPr id="7" name="文本框 6">
            <a:extLst>
              <a:ext uri="{FF2B5EF4-FFF2-40B4-BE49-F238E27FC236}">
                <a16:creationId xmlns:a16="http://schemas.microsoft.com/office/drawing/2014/main" id="{9634E44F-8185-55B1-0C71-6BA85E065ABF}"/>
              </a:ext>
            </a:extLst>
          </p:cNvPr>
          <p:cNvSpPr txBox="1"/>
          <p:nvPr/>
        </p:nvSpPr>
        <p:spPr>
          <a:xfrm>
            <a:off x="525780" y="2651667"/>
            <a:ext cx="2385479" cy="1754326"/>
          </a:xfrm>
          <a:prstGeom prst="rect">
            <a:avLst/>
          </a:prstGeom>
          <a:noFill/>
        </p:spPr>
        <p:txBody>
          <a:bodyPr wrap="square">
            <a:spAutoFit/>
          </a:bodyPr>
          <a:lstStyle/>
          <a:p>
            <a:r>
              <a:rPr lang="en-GB" sz="1200" dirty="0"/>
              <a:t>The optimal estimate of residuals at each PS point.</a:t>
            </a:r>
          </a:p>
          <a:p>
            <a:endParaRPr lang="en-GB" sz="1200" dirty="0"/>
          </a:p>
          <a:p>
            <a:r>
              <a:rPr lang="en-US" sz="1200" dirty="0"/>
              <a:t>The banded subsidence pattern (central blue band) aligns with </a:t>
            </a:r>
            <a:r>
              <a:rPr lang="en-US" altLang="zh-CN" sz="1200" dirty="0"/>
              <a:t>the </a:t>
            </a:r>
            <a:r>
              <a:rPr lang="en-US" sz="1200" dirty="0"/>
              <a:t>spline/original residuals, indicating that the covariance model has incorporated this spatial correlation</a:t>
            </a:r>
            <a:endParaRPr lang="en-GB" sz="1200" dirty="0"/>
          </a:p>
        </p:txBody>
      </p:sp>
      <p:sp>
        <p:nvSpPr>
          <p:cNvPr id="10" name="文本框 9">
            <a:extLst>
              <a:ext uri="{FF2B5EF4-FFF2-40B4-BE49-F238E27FC236}">
                <a16:creationId xmlns:a16="http://schemas.microsoft.com/office/drawing/2014/main" id="{9EC41C0F-1857-53C4-51B4-DC408B596F8B}"/>
              </a:ext>
            </a:extLst>
          </p:cNvPr>
          <p:cNvSpPr txBox="1"/>
          <p:nvPr/>
        </p:nvSpPr>
        <p:spPr>
          <a:xfrm>
            <a:off x="525780" y="4708264"/>
            <a:ext cx="4059555" cy="307777"/>
          </a:xfrm>
          <a:prstGeom prst="rect">
            <a:avLst/>
          </a:prstGeom>
          <a:noFill/>
        </p:spPr>
        <p:txBody>
          <a:bodyPr wrap="square" rtlCol="0">
            <a:spAutoFit/>
          </a:bodyPr>
          <a:lstStyle/>
          <a:p>
            <a:r>
              <a:rPr lang="en-GB" sz="1400" dirty="0"/>
              <a:t>Standard Deviation of Collocation </a:t>
            </a:r>
            <a:endParaRPr lang="en-US" altLang="zh-CN" sz="1400" dirty="0">
              <a:solidFill>
                <a:schemeClr val="accent1">
                  <a:lumMod val="75000"/>
                </a:schemeClr>
              </a:solidFill>
              <a:latin typeface="Noto Serif SC Black" panose="02020200000000000000" charset="-122"/>
              <a:ea typeface="Noto Serif SC Black" panose="02020200000000000000" charset="-122"/>
            </a:endParaRPr>
          </a:p>
        </p:txBody>
      </p:sp>
      <p:sp>
        <p:nvSpPr>
          <p:cNvPr id="11" name="文本框 10">
            <a:extLst>
              <a:ext uri="{FF2B5EF4-FFF2-40B4-BE49-F238E27FC236}">
                <a16:creationId xmlns:a16="http://schemas.microsoft.com/office/drawing/2014/main" id="{166B432B-AAC4-BAF3-3FBE-4C856A464B83}"/>
              </a:ext>
            </a:extLst>
          </p:cNvPr>
          <p:cNvSpPr txBox="1"/>
          <p:nvPr/>
        </p:nvSpPr>
        <p:spPr>
          <a:xfrm>
            <a:off x="525780" y="4995089"/>
            <a:ext cx="2892158" cy="1569660"/>
          </a:xfrm>
          <a:prstGeom prst="rect">
            <a:avLst/>
          </a:prstGeom>
          <a:noFill/>
        </p:spPr>
        <p:txBody>
          <a:bodyPr wrap="square">
            <a:spAutoFit/>
          </a:bodyPr>
          <a:lstStyle/>
          <a:p>
            <a:r>
              <a:rPr lang="en-US" sz="1200" dirty="0"/>
              <a:t>PS Dense, close to neighbors (within the relevant length) </a:t>
            </a:r>
          </a:p>
          <a:p>
            <a:r>
              <a:rPr lang="en-US" sz="1200" dirty="0"/>
              <a:t>	</a:t>
            </a:r>
            <a:r>
              <a:rPr lang="el-GR" sz="1200" dirty="0"/>
              <a:t>→ 𝜎</a:t>
            </a:r>
            <a:r>
              <a:rPr lang="en-US" sz="1200" dirty="0"/>
              <a:t> smaller</a:t>
            </a:r>
          </a:p>
          <a:p>
            <a:r>
              <a:rPr lang="en-US" sz="1200" dirty="0"/>
              <a:t>Boundary/void areas (few neighbors, geometry skewed to one side) </a:t>
            </a:r>
          </a:p>
          <a:p>
            <a:r>
              <a:rPr lang="en-US" sz="1200" dirty="0"/>
              <a:t>	→ 𝜎 larger</a:t>
            </a:r>
          </a:p>
          <a:p>
            <a:r>
              <a:rPr lang="en-GB" sz="1200" dirty="0" err="1"/>
              <a:t>v_std</a:t>
            </a:r>
            <a:r>
              <a:rPr lang="en-GB" sz="1200" dirty="0"/>
              <a:t>: mean = 0.276 (mm/yr)</a:t>
            </a:r>
          </a:p>
          <a:p>
            <a:endParaRPr lang="en-GB" sz="1200" dirty="0"/>
          </a:p>
        </p:txBody>
      </p:sp>
      <p:sp>
        <p:nvSpPr>
          <p:cNvPr id="12" name="文本框 11">
            <a:extLst>
              <a:ext uri="{FF2B5EF4-FFF2-40B4-BE49-F238E27FC236}">
                <a16:creationId xmlns:a16="http://schemas.microsoft.com/office/drawing/2014/main" id="{F2709577-F88B-21A1-BF76-B7658BF97C17}"/>
              </a:ext>
            </a:extLst>
          </p:cNvPr>
          <p:cNvSpPr txBox="1"/>
          <p:nvPr>
            <p:custDataLst>
              <p:tags r:id="rId3"/>
            </p:custDataLst>
          </p:nvPr>
        </p:nvSpPr>
        <p:spPr>
          <a:xfrm>
            <a:off x="8241565" y="6487797"/>
            <a:ext cx="3042705" cy="276999"/>
          </a:xfrm>
          <a:prstGeom prst="rect">
            <a:avLst/>
          </a:prstGeom>
          <a:noFill/>
        </p:spPr>
        <p:txBody>
          <a:bodyPr wrap="square" rtlCol="0">
            <a:spAutoFit/>
          </a:bodyPr>
          <a:lstStyle/>
          <a:p>
            <a:pPr indent="0" algn="ctr" fontAlgn="auto">
              <a:buClrTx/>
              <a:buSzTx/>
              <a:buFontTx/>
            </a:pPr>
            <a:r>
              <a:rPr lang="en-US" altLang="en-US" sz="1200" dirty="0"/>
              <a:t>Fig.17 </a:t>
            </a:r>
            <a:r>
              <a:rPr lang="en-US" altLang="zh-CN" sz="1200" dirty="0"/>
              <a:t>Standard Deviation of Collocation</a:t>
            </a:r>
          </a:p>
        </p:txBody>
      </p:sp>
    </p:spTree>
    <p:custDataLst>
      <p:tags r:id="rId1"/>
    </p:custDataLst>
    <p:extLst>
      <p:ext uri="{BB962C8B-B14F-4D97-AF65-F5344CB8AC3E}">
        <p14:creationId xmlns:p14="http://schemas.microsoft.com/office/powerpoint/2010/main" val="284421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FB123-4635-65A9-CA99-53998E09D65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1D31712E-4111-E532-3753-5528ED22144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88745" y="1159933"/>
            <a:ext cx="10272762" cy="5698172"/>
          </a:xfrm>
          <a:prstGeom prst="rect">
            <a:avLst/>
          </a:prstGeom>
        </p:spPr>
      </p:pic>
      <p:sp>
        <p:nvSpPr>
          <p:cNvPr id="6" name="文本框 5">
            <a:extLst>
              <a:ext uri="{FF2B5EF4-FFF2-40B4-BE49-F238E27FC236}">
                <a16:creationId xmlns:a16="http://schemas.microsoft.com/office/drawing/2014/main" id="{54BB6233-F980-CCC8-5C98-F407977369B3}"/>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559F7C5F-34A5-DE79-F1B0-31AE1F1684D4}"/>
              </a:ext>
            </a:extLst>
          </p:cNvPr>
          <p:cNvSpPr txBox="1"/>
          <p:nvPr>
            <p:custDataLst>
              <p:tags r:id="rId2"/>
            </p:custDataLst>
          </p:nvPr>
        </p:nvSpPr>
        <p:spPr>
          <a:xfrm>
            <a:off x="4444577" y="6472416"/>
            <a:ext cx="5046980" cy="276999"/>
          </a:xfrm>
          <a:prstGeom prst="rect">
            <a:avLst/>
          </a:prstGeom>
          <a:noFill/>
        </p:spPr>
        <p:txBody>
          <a:bodyPr wrap="square" rtlCol="0">
            <a:spAutoFit/>
          </a:bodyPr>
          <a:lstStyle/>
          <a:p>
            <a:pPr indent="0" algn="ctr" fontAlgn="auto">
              <a:buClrTx/>
              <a:buSzTx/>
              <a:buFontTx/>
            </a:pPr>
            <a:r>
              <a:rPr lang="en-US" altLang="en-US" sz="1200" dirty="0"/>
              <a:t>Fig.18 </a:t>
            </a:r>
            <a:r>
              <a:rPr lang="en-US" altLang="zh-CN" sz="1200" dirty="0"/>
              <a:t>Collocation vs Spline</a:t>
            </a:r>
          </a:p>
        </p:txBody>
      </p:sp>
      <p:sp>
        <p:nvSpPr>
          <p:cNvPr id="9" name="文本框 8">
            <a:extLst>
              <a:ext uri="{FF2B5EF4-FFF2-40B4-BE49-F238E27FC236}">
                <a16:creationId xmlns:a16="http://schemas.microsoft.com/office/drawing/2014/main" id="{C05F254B-02E2-33EC-1938-EFB902E8ED1E}"/>
              </a:ext>
            </a:extLst>
          </p:cNvPr>
          <p:cNvSpPr txBox="1"/>
          <p:nvPr/>
        </p:nvSpPr>
        <p:spPr>
          <a:xfrm>
            <a:off x="525780" y="1127272"/>
            <a:ext cx="6391855" cy="338554"/>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Filtering vs Spline: Residual</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sp>
        <p:nvSpPr>
          <p:cNvPr id="3" name="文本框 2">
            <a:extLst>
              <a:ext uri="{FF2B5EF4-FFF2-40B4-BE49-F238E27FC236}">
                <a16:creationId xmlns:a16="http://schemas.microsoft.com/office/drawing/2014/main" id="{6D791671-7911-F84F-AC37-AF335A3795F1}"/>
              </a:ext>
            </a:extLst>
          </p:cNvPr>
          <p:cNvSpPr txBox="1"/>
          <p:nvPr/>
        </p:nvSpPr>
        <p:spPr>
          <a:xfrm>
            <a:off x="525780" y="1674674"/>
            <a:ext cx="2471420" cy="1938992"/>
          </a:xfrm>
          <a:prstGeom prst="rect">
            <a:avLst/>
          </a:prstGeom>
          <a:noFill/>
        </p:spPr>
        <p:txBody>
          <a:bodyPr wrap="square">
            <a:spAutoFit/>
          </a:bodyPr>
          <a:lstStyle/>
          <a:p>
            <a:r>
              <a:rPr lang="en-US" sz="1200" dirty="0"/>
              <a:t>Both recover the same main subsidence belt</a:t>
            </a:r>
          </a:p>
          <a:p>
            <a:pPr marL="171450" indent="-171450">
              <a:buFont typeface="Arial" panose="020B0604020202020204" pitchFamily="34" charset="0"/>
              <a:buChar char="•"/>
            </a:pPr>
            <a:r>
              <a:rPr lang="en-US" altLang="zh-CN" sz="1200" dirty="0"/>
              <a:t>Filtering</a:t>
            </a:r>
            <a:r>
              <a:rPr lang="en-US" sz="1200" dirty="0"/>
              <a:t>:</a:t>
            </a:r>
          </a:p>
          <a:p>
            <a:pPr marL="628650" lvl="1" indent="-171450">
              <a:buFont typeface="Arial" panose="020B0604020202020204" pitchFamily="34" charset="0"/>
              <a:buChar char="•"/>
            </a:pPr>
            <a:r>
              <a:rPr lang="en-US" sz="1200" dirty="0"/>
              <a:t>mean –0.000, </a:t>
            </a:r>
          </a:p>
          <a:p>
            <a:pPr marL="628650" lvl="1" indent="-171450">
              <a:buFont typeface="Arial" panose="020B0604020202020204" pitchFamily="34" charset="0"/>
              <a:buChar char="•"/>
            </a:pPr>
            <a:r>
              <a:rPr lang="en-US" sz="1200" dirty="0"/>
              <a:t>std 2.042</a:t>
            </a:r>
          </a:p>
          <a:p>
            <a:pPr marL="628650" lvl="1" indent="-171450">
              <a:buFont typeface="Arial" panose="020B0604020202020204" pitchFamily="34" charset="0"/>
              <a:buChar char="•"/>
            </a:pPr>
            <a:r>
              <a:rPr lang="en-US" sz="1200" dirty="0"/>
              <a:t>RMS 2.046 mm/yr</a:t>
            </a:r>
          </a:p>
          <a:p>
            <a:pPr marL="171450" indent="-171450">
              <a:buFont typeface="Arial" panose="020B0604020202020204" pitchFamily="34" charset="0"/>
              <a:buChar char="•"/>
            </a:pPr>
            <a:r>
              <a:rPr lang="en-US" sz="1200" dirty="0"/>
              <a:t>Spline residual: </a:t>
            </a:r>
          </a:p>
          <a:p>
            <a:pPr marL="628650" lvl="1" indent="-171450">
              <a:buFont typeface="Arial" panose="020B0604020202020204" pitchFamily="34" charset="0"/>
              <a:buChar char="•"/>
            </a:pPr>
            <a:r>
              <a:rPr lang="en-US" sz="1200" dirty="0"/>
              <a:t>mean +0.076, </a:t>
            </a:r>
          </a:p>
          <a:p>
            <a:pPr marL="628650" lvl="1" indent="-171450">
              <a:buFont typeface="Arial" panose="020B0604020202020204" pitchFamily="34" charset="0"/>
              <a:buChar char="•"/>
            </a:pPr>
            <a:r>
              <a:rPr lang="en-US" sz="1200" dirty="0"/>
              <a:t>std 2.005, </a:t>
            </a:r>
          </a:p>
          <a:p>
            <a:pPr marL="628650" lvl="1" indent="-171450">
              <a:buFont typeface="Arial" panose="020B0604020202020204" pitchFamily="34" charset="0"/>
              <a:buChar char="•"/>
            </a:pPr>
            <a:r>
              <a:rPr lang="en-US" sz="1200" dirty="0"/>
              <a:t>RMS 2.007 mm/yr</a:t>
            </a:r>
            <a:endParaRPr lang="en-GB" sz="1200" dirty="0"/>
          </a:p>
        </p:txBody>
      </p:sp>
      <p:sp>
        <p:nvSpPr>
          <p:cNvPr id="7" name="文本框 6">
            <a:extLst>
              <a:ext uri="{FF2B5EF4-FFF2-40B4-BE49-F238E27FC236}">
                <a16:creationId xmlns:a16="http://schemas.microsoft.com/office/drawing/2014/main" id="{0757CC00-08B3-C8DE-924A-65F333C965DD}"/>
              </a:ext>
            </a:extLst>
          </p:cNvPr>
          <p:cNvSpPr txBox="1"/>
          <p:nvPr/>
        </p:nvSpPr>
        <p:spPr>
          <a:xfrm>
            <a:off x="525779" y="4015886"/>
            <a:ext cx="2385479" cy="1200329"/>
          </a:xfrm>
          <a:prstGeom prst="rect">
            <a:avLst/>
          </a:prstGeom>
          <a:noFill/>
        </p:spPr>
        <p:txBody>
          <a:bodyPr wrap="square">
            <a:spAutoFit/>
          </a:bodyPr>
          <a:lstStyle/>
          <a:p>
            <a:pPr marL="171450" indent="-171450">
              <a:buFont typeface="Arial" panose="020B0604020202020204" pitchFamily="34" charset="0"/>
              <a:buChar char="•"/>
            </a:pPr>
            <a:r>
              <a:rPr lang="en-US" sz="1200" dirty="0"/>
              <a:t>Short correlation length + small nugget ⇒ very local weighting</a:t>
            </a:r>
          </a:p>
          <a:p>
            <a:pPr marL="171450" indent="-171450">
              <a:buFont typeface="Arial" panose="020B0604020202020204" pitchFamily="34" charset="0"/>
              <a:buChar char="•"/>
            </a:pPr>
            <a:r>
              <a:rPr lang="en-US" sz="1200" dirty="0"/>
              <a:t>Less smoothing than spline; </a:t>
            </a:r>
            <a:r>
              <a:rPr lang="en-US" sz="1200" b="1" dirty="0"/>
              <a:t>steeper</a:t>
            </a:r>
            <a:r>
              <a:rPr lang="en-US" sz="1200" dirty="0"/>
              <a:t> gradients, especially near edges/gaps</a:t>
            </a:r>
            <a:endParaRPr lang="en-GB" sz="1200" dirty="0"/>
          </a:p>
        </p:txBody>
      </p:sp>
      <p:sp>
        <p:nvSpPr>
          <p:cNvPr id="11" name="文本框 10">
            <a:extLst>
              <a:ext uri="{FF2B5EF4-FFF2-40B4-BE49-F238E27FC236}">
                <a16:creationId xmlns:a16="http://schemas.microsoft.com/office/drawing/2014/main" id="{FDF2BBDE-D744-6C5A-9C51-B1986FC17002}"/>
              </a:ext>
            </a:extLst>
          </p:cNvPr>
          <p:cNvSpPr txBox="1"/>
          <p:nvPr/>
        </p:nvSpPr>
        <p:spPr>
          <a:xfrm>
            <a:off x="525780" y="3708109"/>
            <a:ext cx="4059555" cy="307777"/>
          </a:xfrm>
          <a:prstGeom prst="rect">
            <a:avLst/>
          </a:prstGeom>
          <a:noFill/>
        </p:spPr>
        <p:txBody>
          <a:bodyPr wrap="square" rtlCol="0">
            <a:spAutoFit/>
          </a:bodyPr>
          <a:lstStyle/>
          <a:p>
            <a:r>
              <a:rPr lang="en-US" altLang="zh-CN" sz="1400" dirty="0"/>
              <a:t>Collocation Residual Estimates</a:t>
            </a:r>
            <a:endParaRPr lang="en-US" altLang="zh-CN" sz="1400" dirty="0">
              <a:solidFill>
                <a:schemeClr val="accent1">
                  <a:lumMod val="75000"/>
                </a:schemeClr>
              </a:solidFill>
              <a:latin typeface="Noto Serif SC Black" panose="02020200000000000000" charset="-122"/>
              <a:ea typeface="Noto Serif SC Black" panose="02020200000000000000" charset="-122"/>
            </a:endParaRPr>
          </a:p>
        </p:txBody>
      </p:sp>
      <p:sp>
        <p:nvSpPr>
          <p:cNvPr id="12" name="文本框 11">
            <a:extLst>
              <a:ext uri="{FF2B5EF4-FFF2-40B4-BE49-F238E27FC236}">
                <a16:creationId xmlns:a16="http://schemas.microsoft.com/office/drawing/2014/main" id="{8851376B-1A88-85A1-2EBA-0588C2F520C6}"/>
              </a:ext>
            </a:extLst>
          </p:cNvPr>
          <p:cNvSpPr txBox="1"/>
          <p:nvPr/>
        </p:nvSpPr>
        <p:spPr>
          <a:xfrm>
            <a:off x="525779" y="5698067"/>
            <a:ext cx="2385479" cy="646331"/>
          </a:xfrm>
          <a:prstGeom prst="rect">
            <a:avLst/>
          </a:prstGeom>
          <a:noFill/>
        </p:spPr>
        <p:txBody>
          <a:bodyPr wrap="square">
            <a:spAutoFit/>
          </a:bodyPr>
          <a:lstStyle/>
          <a:p>
            <a:pPr marL="171450" indent="-171450">
              <a:buFont typeface="Arial" panose="020B0604020202020204" pitchFamily="34" charset="0"/>
              <a:buChar char="•"/>
            </a:pPr>
            <a:r>
              <a:rPr lang="en-US" sz="1200" dirty="0"/>
              <a:t>global regularization (λ, sparse nodes) ⇒ </a:t>
            </a:r>
            <a:r>
              <a:rPr lang="en-US" sz="1200" b="1" dirty="0"/>
              <a:t>smoother</a:t>
            </a:r>
            <a:r>
              <a:rPr lang="en-US" sz="1200" dirty="0"/>
              <a:t>, amplitude shrinks</a:t>
            </a:r>
            <a:endParaRPr lang="en-GB" sz="1200" dirty="0"/>
          </a:p>
        </p:txBody>
      </p:sp>
      <p:sp>
        <p:nvSpPr>
          <p:cNvPr id="13" name="文本框 12">
            <a:extLst>
              <a:ext uri="{FF2B5EF4-FFF2-40B4-BE49-F238E27FC236}">
                <a16:creationId xmlns:a16="http://schemas.microsoft.com/office/drawing/2014/main" id="{EF88F1A2-73E0-00EE-3D7A-B8F88C955075}"/>
              </a:ext>
            </a:extLst>
          </p:cNvPr>
          <p:cNvSpPr txBox="1"/>
          <p:nvPr/>
        </p:nvSpPr>
        <p:spPr>
          <a:xfrm>
            <a:off x="525780" y="5390290"/>
            <a:ext cx="4059555" cy="307777"/>
          </a:xfrm>
          <a:prstGeom prst="rect">
            <a:avLst/>
          </a:prstGeom>
          <a:noFill/>
        </p:spPr>
        <p:txBody>
          <a:bodyPr wrap="square" rtlCol="0">
            <a:spAutoFit/>
          </a:bodyPr>
          <a:lstStyle/>
          <a:p>
            <a:r>
              <a:rPr lang="en-GB" sz="1400" dirty="0"/>
              <a:t>Spline </a:t>
            </a:r>
            <a:endParaRPr lang="en-US" altLang="zh-CN" sz="1400" dirty="0">
              <a:solidFill>
                <a:schemeClr val="accent1">
                  <a:lumMod val="75000"/>
                </a:schemeClr>
              </a:solidFill>
              <a:latin typeface="Noto Serif SC Black" panose="02020200000000000000" charset="-122"/>
              <a:ea typeface="Noto Serif SC Black" panose="02020200000000000000" charset="-122"/>
            </a:endParaRPr>
          </a:p>
        </p:txBody>
      </p:sp>
    </p:spTree>
    <p:custDataLst>
      <p:tags r:id="rId1"/>
    </p:custDataLst>
    <p:extLst>
      <p:ext uri="{BB962C8B-B14F-4D97-AF65-F5344CB8AC3E}">
        <p14:creationId xmlns:p14="http://schemas.microsoft.com/office/powerpoint/2010/main" val="4106522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86276" y="1494028"/>
            <a:ext cx="4064000" cy="583565"/>
          </a:xfrm>
          <a:prstGeom prst="rect">
            <a:avLst/>
          </a:prstGeom>
          <a:noFill/>
        </p:spPr>
        <p:txBody>
          <a:bodyPr wrap="square" rtlCol="0">
            <a:spAutoFit/>
          </a:bodyPr>
          <a:lstStyle/>
          <a:p>
            <a:r>
              <a:rPr lang="en-US" altLang="zh-CN" sz="3200" dirty="0">
                <a:solidFill>
                  <a:schemeClr val="accent1">
                    <a:lumMod val="75000"/>
                  </a:schemeClr>
                </a:solidFill>
                <a:latin typeface="Noto Serif SC Black" panose="02020200000000000000" charset="-122"/>
                <a:ea typeface="Noto Serif SC Black" panose="02020200000000000000" charset="-122"/>
              </a:rPr>
              <a:t>Index</a:t>
            </a:r>
          </a:p>
        </p:txBody>
      </p:sp>
      <p:sp>
        <p:nvSpPr>
          <p:cNvPr id="3" name="文本框 2"/>
          <p:cNvSpPr txBox="1"/>
          <p:nvPr/>
        </p:nvSpPr>
        <p:spPr>
          <a:xfrm>
            <a:off x="4086276" y="3204083"/>
            <a:ext cx="674052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rPr>
              <a:t>03 - Polynomial Trend Surface Modeling</a:t>
            </a:r>
          </a:p>
        </p:txBody>
      </p:sp>
      <p:sp>
        <p:nvSpPr>
          <p:cNvPr id="5" name="文本框 4"/>
          <p:cNvSpPr txBox="1"/>
          <p:nvPr/>
        </p:nvSpPr>
        <p:spPr>
          <a:xfrm>
            <a:off x="4086276" y="3682238"/>
            <a:ext cx="674052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rPr>
              <a:t>04 - Bilinear Spline Interpolation</a:t>
            </a:r>
          </a:p>
        </p:txBody>
      </p:sp>
      <p:sp>
        <p:nvSpPr>
          <p:cNvPr id="6" name="文本框 5"/>
          <p:cNvSpPr txBox="1"/>
          <p:nvPr/>
        </p:nvSpPr>
        <p:spPr>
          <a:xfrm>
            <a:off x="4086276" y="2247773"/>
            <a:ext cx="674052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rPr>
              <a:t>01 - Workflow</a:t>
            </a:r>
          </a:p>
        </p:txBody>
      </p:sp>
      <p:sp>
        <p:nvSpPr>
          <p:cNvPr id="7" name="文本框 6"/>
          <p:cNvSpPr txBox="1"/>
          <p:nvPr/>
        </p:nvSpPr>
        <p:spPr>
          <a:xfrm>
            <a:off x="4086276" y="2725928"/>
            <a:ext cx="674052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rPr>
              <a:t>02 - Data Collection </a:t>
            </a:r>
          </a:p>
        </p:txBody>
      </p:sp>
      <p:sp>
        <p:nvSpPr>
          <p:cNvPr id="4" name="文本框 3">
            <a:extLst>
              <a:ext uri="{FF2B5EF4-FFF2-40B4-BE49-F238E27FC236}">
                <a16:creationId xmlns:a16="http://schemas.microsoft.com/office/drawing/2014/main" id="{A6029EB7-A588-D0FE-4330-38DEFB68FDD2}"/>
              </a:ext>
            </a:extLst>
          </p:cNvPr>
          <p:cNvSpPr txBox="1"/>
          <p:nvPr/>
        </p:nvSpPr>
        <p:spPr>
          <a:xfrm>
            <a:off x="4086275" y="4160393"/>
            <a:ext cx="674052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rPr>
              <a:t>05 - Collocation Modeling (LSC)</a:t>
            </a:r>
          </a:p>
        </p:txBody>
      </p:sp>
      <p:sp>
        <p:nvSpPr>
          <p:cNvPr id="8" name="文本框 7">
            <a:extLst>
              <a:ext uri="{FF2B5EF4-FFF2-40B4-BE49-F238E27FC236}">
                <a16:creationId xmlns:a16="http://schemas.microsoft.com/office/drawing/2014/main" id="{3D537789-6B36-0091-3113-8B50725A8FF3}"/>
              </a:ext>
            </a:extLst>
          </p:cNvPr>
          <p:cNvSpPr txBox="1"/>
          <p:nvPr/>
        </p:nvSpPr>
        <p:spPr>
          <a:xfrm>
            <a:off x="4103156" y="4638548"/>
            <a:ext cx="674052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rPr>
              <a:t>06 - Model Evaluation and Interpretation</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9AFB5-AD0D-0BAF-00A5-5F678A560E6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BD9592A-79CB-9E54-3577-E6A0CFAB11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88746" y="1159828"/>
            <a:ext cx="10272761" cy="5698171"/>
          </a:xfrm>
          <a:prstGeom prst="rect">
            <a:avLst/>
          </a:prstGeom>
        </p:spPr>
      </p:pic>
      <p:sp>
        <p:nvSpPr>
          <p:cNvPr id="6" name="文本框 5">
            <a:extLst>
              <a:ext uri="{FF2B5EF4-FFF2-40B4-BE49-F238E27FC236}">
                <a16:creationId xmlns:a16="http://schemas.microsoft.com/office/drawing/2014/main" id="{7BDFAAD3-C0AA-7A08-D221-8C8DB24E9039}"/>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0401E983-181D-1E0B-A75A-17C55E8B5B5A}"/>
              </a:ext>
            </a:extLst>
          </p:cNvPr>
          <p:cNvSpPr txBox="1"/>
          <p:nvPr>
            <p:custDataLst>
              <p:tags r:id="rId2"/>
            </p:custDataLst>
          </p:nvPr>
        </p:nvSpPr>
        <p:spPr>
          <a:xfrm>
            <a:off x="4444577" y="6472416"/>
            <a:ext cx="5046980" cy="276999"/>
          </a:xfrm>
          <a:prstGeom prst="rect">
            <a:avLst/>
          </a:prstGeom>
          <a:noFill/>
        </p:spPr>
        <p:txBody>
          <a:bodyPr wrap="square" rtlCol="0">
            <a:spAutoFit/>
          </a:bodyPr>
          <a:lstStyle/>
          <a:p>
            <a:pPr indent="0" algn="ctr" fontAlgn="auto">
              <a:buClrTx/>
              <a:buSzTx/>
              <a:buFontTx/>
            </a:pPr>
            <a:r>
              <a:rPr lang="en-US" altLang="en-US" sz="1200" dirty="0"/>
              <a:t>Fig.19 </a:t>
            </a:r>
            <a:r>
              <a:rPr lang="en-US" altLang="zh-CN" sz="1200" dirty="0"/>
              <a:t>Final estimate  &amp; Total Estimated Error</a:t>
            </a:r>
          </a:p>
        </p:txBody>
      </p:sp>
      <p:sp>
        <p:nvSpPr>
          <p:cNvPr id="2" name="文本框 1">
            <a:extLst>
              <a:ext uri="{FF2B5EF4-FFF2-40B4-BE49-F238E27FC236}">
                <a16:creationId xmlns:a16="http://schemas.microsoft.com/office/drawing/2014/main" id="{6C1E178E-364D-3751-86FF-5BBE57FCD8F0}"/>
              </a:ext>
            </a:extLst>
          </p:cNvPr>
          <p:cNvSpPr txBox="1"/>
          <p:nvPr/>
        </p:nvSpPr>
        <p:spPr>
          <a:xfrm>
            <a:off x="525780" y="1127272"/>
            <a:ext cx="5827312" cy="338554"/>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Final estimate: Polynomial + Collocation Residual</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sp>
        <p:nvSpPr>
          <p:cNvPr id="4" name="文本框 3">
            <a:extLst>
              <a:ext uri="{FF2B5EF4-FFF2-40B4-BE49-F238E27FC236}">
                <a16:creationId xmlns:a16="http://schemas.microsoft.com/office/drawing/2014/main" id="{9327ACC3-6291-2E71-D2D8-C7810F8D832C}"/>
              </a:ext>
            </a:extLst>
          </p:cNvPr>
          <p:cNvSpPr txBox="1"/>
          <p:nvPr/>
        </p:nvSpPr>
        <p:spPr>
          <a:xfrm>
            <a:off x="525780" y="2069921"/>
            <a:ext cx="2471420" cy="2677656"/>
          </a:xfrm>
          <a:prstGeom prst="rect">
            <a:avLst/>
          </a:prstGeom>
          <a:noFill/>
        </p:spPr>
        <p:txBody>
          <a:bodyPr wrap="square">
            <a:spAutoFit/>
          </a:bodyPr>
          <a:lstStyle/>
          <a:p>
            <a:pPr marL="171450" indent="-171450">
              <a:buFont typeface="Arial" panose="020B0604020202020204" pitchFamily="34" charset="0"/>
              <a:buChar char="•"/>
            </a:pPr>
            <a:r>
              <a:rPr lang="en-US" sz="1200" dirty="0"/>
              <a:t>Final </a:t>
            </a:r>
            <a:r>
              <a:rPr lang="en-US" sz="1200" dirty="0" err="1"/>
              <a:t>mean_velocity</a:t>
            </a:r>
            <a:r>
              <a:rPr lang="en-US" sz="1200" dirty="0"/>
              <a:t> = polynomial trend + LSC residual</a:t>
            </a:r>
          </a:p>
          <a:p>
            <a:pPr marL="628650" lvl="1" indent="-171450">
              <a:buFont typeface="Arial" panose="020B0604020202020204" pitchFamily="34" charset="0"/>
              <a:buChar char="•"/>
            </a:pPr>
            <a:r>
              <a:rPr lang="en-US" altLang="zh-CN" sz="1200" dirty="0"/>
              <a:t>Unit: mm/yr</a:t>
            </a: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altLang="zh-CN" sz="1200" dirty="0"/>
              <a:t>Reflecting large-scale trends and small-scale anomalies; </a:t>
            </a:r>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200" dirty="0"/>
              <a:t>High consistency with spline + trend models, yet statistically optimal.</a:t>
            </a:r>
          </a:p>
          <a:p>
            <a:endParaRPr lang="en-US" altLang="zh-CN" sz="1200" dirty="0"/>
          </a:p>
          <a:p>
            <a:pPr marL="171450" indent="-171450">
              <a:buFont typeface="Arial" panose="020B0604020202020204" pitchFamily="34" charset="0"/>
              <a:buChar char="•"/>
            </a:pPr>
            <a:r>
              <a:rPr lang="en-US" sz="1200" dirty="0"/>
              <a:t> Uncertainty: low in the interior, high at the edges/voids</a:t>
            </a:r>
            <a:endParaRPr lang="en-GB" sz="1200" dirty="0"/>
          </a:p>
        </p:txBody>
      </p:sp>
      <p:pic>
        <p:nvPicPr>
          <p:cNvPr id="14" name="图片 13">
            <a:extLst>
              <a:ext uri="{FF2B5EF4-FFF2-40B4-BE49-F238E27FC236}">
                <a16:creationId xmlns:a16="http://schemas.microsoft.com/office/drawing/2014/main" id="{DBBCA263-BC26-9141-3ADB-A1E407684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752" y="4783546"/>
            <a:ext cx="1895475" cy="390525"/>
          </a:xfrm>
          <a:prstGeom prst="rect">
            <a:avLst/>
          </a:prstGeom>
        </p:spPr>
      </p:pic>
    </p:spTree>
    <p:custDataLst>
      <p:tags r:id="rId1"/>
    </p:custDataLst>
    <p:extLst>
      <p:ext uri="{BB962C8B-B14F-4D97-AF65-F5344CB8AC3E}">
        <p14:creationId xmlns:p14="http://schemas.microsoft.com/office/powerpoint/2010/main" val="3735449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481DF-BC8A-DB1C-683B-EAEF9D123173}"/>
            </a:ext>
          </a:extLst>
        </p:cNvPr>
        <p:cNvGrpSpPr/>
        <p:nvPr/>
      </p:nvGrpSpPr>
      <p:grpSpPr>
        <a:xfrm>
          <a:off x="0" y="0"/>
          <a:ext cx="0" cy="0"/>
          <a:chOff x="0" y="0"/>
          <a:chExt cx="0" cy="0"/>
        </a:xfrm>
      </p:grpSpPr>
      <p:pic>
        <p:nvPicPr>
          <p:cNvPr id="7" name="图片 6" descr="图表, 表面图&#10;&#10;AI 生成的内容可能不正确。">
            <a:extLst>
              <a:ext uri="{FF2B5EF4-FFF2-40B4-BE49-F238E27FC236}">
                <a16:creationId xmlns:a16="http://schemas.microsoft.com/office/drawing/2014/main" id="{6A15FE26-9D5E-996B-35AD-767C84D159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822702"/>
            <a:ext cx="10185400" cy="5649714"/>
          </a:xfrm>
          <a:prstGeom prst="rect">
            <a:avLst/>
          </a:prstGeom>
        </p:spPr>
      </p:pic>
      <p:sp>
        <p:nvSpPr>
          <p:cNvPr id="6" name="文本框 5">
            <a:extLst>
              <a:ext uri="{FF2B5EF4-FFF2-40B4-BE49-F238E27FC236}">
                <a16:creationId xmlns:a16="http://schemas.microsoft.com/office/drawing/2014/main" id="{347F39CF-7681-CC69-AF2B-2FE50A6E295D}"/>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4B5DA703-264F-CD18-AC60-924F48DB6529}"/>
              </a:ext>
            </a:extLst>
          </p:cNvPr>
          <p:cNvSpPr txBox="1"/>
          <p:nvPr>
            <p:custDataLst>
              <p:tags r:id="rId2"/>
            </p:custDataLst>
          </p:nvPr>
        </p:nvSpPr>
        <p:spPr>
          <a:xfrm>
            <a:off x="4444577" y="6472416"/>
            <a:ext cx="5046980" cy="276999"/>
          </a:xfrm>
          <a:prstGeom prst="rect">
            <a:avLst/>
          </a:prstGeom>
          <a:noFill/>
        </p:spPr>
        <p:txBody>
          <a:bodyPr wrap="square" rtlCol="0">
            <a:spAutoFit/>
          </a:bodyPr>
          <a:lstStyle/>
          <a:p>
            <a:pPr indent="0" algn="ctr" fontAlgn="auto">
              <a:buClrTx/>
              <a:buSzTx/>
              <a:buFontTx/>
            </a:pPr>
            <a:r>
              <a:rPr lang="en-US" altLang="en-US" sz="1200" dirty="0"/>
              <a:t>Fig.20 3D View of residual estimates + poly</a:t>
            </a:r>
            <a:endParaRPr lang="en-US" altLang="zh-CN" sz="1200" dirty="0"/>
          </a:p>
        </p:txBody>
      </p:sp>
      <p:sp>
        <p:nvSpPr>
          <p:cNvPr id="4" name="文本框 3">
            <a:extLst>
              <a:ext uri="{FF2B5EF4-FFF2-40B4-BE49-F238E27FC236}">
                <a16:creationId xmlns:a16="http://schemas.microsoft.com/office/drawing/2014/main" id="{540CCE9D-BA1A-4703-2272-52A72633289B}"/>
              </a:ext>
            </a:extLst>
          </p:cNvPr>
          <p:cNvSpPr txBox="1"/>
          <p:nvPr/>
        </p:nvSpPr>
        <p:spPr>
          <a:xfrm>
            <a:off x="525780" y="2069921"/>
            <a:ext cx="2471420" cy="2677656"/>
          </a:xfrm>
          <a:prstGeom prst="rect">
            <a:avLst/>
          </a:prstGeom>
          <a:noFill/>
        </p:spPr>
        <p:txBody>
          <a:bodyPr wrap="square">
            <a:spAutoFit/>
          </a:bodyPr>
          <a:lstStyle/>
          <a:p>
            <a:pPr marL="171450" indent="-171450">
              <a:buFont typeface="Arial" panose="020B0604020202020204" pitchFamily="34" charset="0"/>
              <a:buChar char="•"/>
            </a:pPr>
            <a:r>
              <a:rPr lang="en-US" sz="1200" dirty="0"/>
              <a:t>Final </a:t>
            </a:r>
            <a:r>
              <a:rPr lang="en-US" sz="1200" dirty="0" err="1"/>
              <a:t>mean_velocity</a:t>
            </a:r>
            <a:r>
              <a:rPr lang="en-US" sz="1200" dirty="0"/>
              <a:t> = polynomial trend + LSC residual</a:t>
            </a:r>
          </a:p>
          <a:p>
            <a:pPr marL="628650" lvl="1" indent="-171450">
              <a:buFont typeface="Arial" panose="020B0604020202020204" pitchFamily="34" charset="0"/>
              <a:buChar char="•"/>
            </a:pPr>
            <a:r>
              <a:rPr lang="en-US" altLang="zh-CN" sz="1200" dirty="0"/>
              <a:t>Unit: mm/yr</a:t>
            </a: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altLang="zh-CN" sz="1200" dirty="0"/>
              <a:t>Reflecting large-scale trends and small-scale anomalies; </a:t>
            </a:r>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200" dirty="0"/>
              <a:t>High consistency with spline + trend models, yet statistically optimal.</a:t>
            </a:r>
          </a:p>
          <a:p>
            <a:endParaRPr lang="en-US" altLang="zh-CN" sz="1200" dirty="0"/>
          </a:p>
          <a:p>
            <a:pPr marL="171450" indent="-171450">
              <a:buFont typeface="Arial" panose="020B0604020202020204" pitchFamily="34" charset="0"/>
              <a:buChar char="•"/>
            </a:pPr>
            <a:r>
              <a:rPr lang="en-US" sz="1200" dirty="0"/>
              <a:t> Uncertainty: low in the interior, high at the edges/voids</a:t>
            </a:r>
            <a:endParaRPr lang="en-GB" sz="1200" dirty="0"/>
          </a:p>
        </p:txBody>
      </p:sp>
      <p:pic>
        <p:nvPicPr>
          <p:cNvPr id="14" name="图片 13">
            <a:extLst>
              <a:ext uri="{FF2B5EF4-FFF2-40B4-BE49-F238E27FC236}">
                <a16:creationId xmlns:a16="http://schemas.microsoft.com/office/drawing/2014/main" id="{8AAAD84A-36F2-3A28-2B31-7E01E87633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752" y="4783546"/>
            <a:ext cx="1895475" cy="390525"/>
          </a:xfrm>
          <a:prstGeom prst="rect">
            <a:avLst/>
          </a:prstGeom>
        </p:spPr>
      </p:pic>
      <p:sp>
        <p:nvSpPr>
          <p:cNvPr id="9" name="文本框 8">
            <a:extLst>
              <a:ext uri="{FF2B5EF4-FFF2-40B4-BE49-F238E27FC236}">
                <a16:creationId xmlns:a16="http://schemas.microsoft.com/office/drawing/2014/main" id="{059600BC-0285-6C3E-CC02-45310DD36737}"/>
              </a:ext>
            </a:extLst>
          </p:cNvPr>
          <p:cNvSpPr txBox="1"/>
          <p:nvPr/>
        </p:nvSpPr>
        <p:spPr>
          <a:xfrm>
            <a:off x="525780" y="1127272"/>
            <a:ext cx="5827312" cy="338554"/>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Final estimate: Polynomial + Collocation Residual</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spTree>
    <p:custDataLst>
      <p:tags r:id="rId1"/>
    </p:custDataLst>
    <p:extLst>
      <p:ext uri="{BB962C8B-B14F-4D97-AF65-F5344CB8AC3E}">
        <p14:creationId xmlns:p14="http://schemas.microsoft.com/office/powerpoint/2010/main" val="3297489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D44C-9618-0032-94AD-32638FF3E6ED}"/>
            </a:ext>
          </a:extLst>
        </p:cNvPr>
        <p:cNvGrpSpPr/>
        <p:nvPr/>
      </p:nvGrpSpPr>
      <p:grpSpPr>
        <a:xfrm>
          <a:off x="0" y="0"/>
          <a:ext cx="0" cy="0"/>
          <a:chOff x="0" y="0"/>
          <a:chExt cx="0" cy="0"/>
        </a:xfrm>
      </p:grpSpPr>
      <p:pic>
        <p:nvPicPr>
          <p:cNvPr id="3" name="图片 2" descr="图表&#10;&#10;AI 生成的内容可能不正确。">
            <a:extLst>
              <a:ext uri="{FF2B5EF4-FFF2-40B4-BE49-F238E27FC236}">
                <a16:creationId xmlns:a16="http://schemas.microsoft.com/office/drawing/2014/main" id="{3DCBBBC1-770B-6471-D947-39FE922E4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1758" y="1176867"/>
            <a:ext cx="10242042" cy="5681133"/>
          </a:xfrm>
          <a:prstGeom prst="rect">
            <a:avLst/>
          </a:prstGeom>
        </p:spPr>
      </p:pic>
      <p:sp>
        <p:nvSpPr>
          <p:cNvPr id="6" name="文本框 5">
            <a:extLst>
              <a:ext uri="{FF2B5EF4-FFF2-40B4-BE49-F238E27FC236}">
                <a16:creationId xmlns:a16="http://schemas.microsoft.com/office/drawing/2014/main" id="{EB02794E-88BF-FAD7-41F7-ECB69E5F1E0B}"/>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63D041D4-86B6-2492-2C8C-8A37F7C4CFCE}"/>
              </a:ext>
            </a:extLst>
          </p:cNvPr>
          <p:cNvSpPr txBox="1"/>
          <p:nvPr>
            <p:custDataLst>
              <p:tags r:id="rId2"/>
            </p:custDataLst>
          </p:nvPr>
        </p:nvSpPr>
        <p:spPr>
          <a:xfrm>
            <a:off x="4444577" y="6472416"/>
            <a:ext cx="5046980" cy="276999"/>
          </a:xfrm>
          <a:prstGeom prst="rect">
            <a:avLst/>
          </a:prstGeom>
          <a:noFill/>
        </p:spPr>
        <p:txBody>
          <a:bodyPr wrap="square" rtlCol="0">
            <a:spAutoFit/>
          </a:bodyPr>
          <a:lstStyle/>
          <a:p>
            <a:pPr indent="0" algn="ctr" fontAlgn="auto">
              <a:buClrTx/>
              <a:buSzTx/>
              <a:buFontTx/>
            </a:pPr>
            <a:r>
              <a:rPr lang="en-US" altLang="en-US" sz="1200" dirty="0"/>
              <a:t>Fig.21 </a:t>
            </a:r>
            <a:r>
              <a:rPr lang="en-US" altLang="zh-CN" sz="1200" dirty="0"/>
              <a:t>Comparing the Global Trend Estimation</a:t>
            </a:r>
          </a:p>
        </p:txBody>
      </p:sp>
      <p:sp>
        <p:nvSpPr>
          <p:cNvPr id="9" name="文本框 8">
            <a:extLst>
              <a:ext uri="{FF2B5EF4-FFF2-40B4-BE49-F238E27FC236}">
                <a16:creationId xmlns:a16="http://schemas.microsoft.com/office/drawing/2014/main" id="{B8839116-626B-8274-4BB6-3F14D68D8ACE}"/>
              </a:ext>
            </a:extLst>
          </p:cNvPr>
          <p:cNvSpPr txBox="1"/>
          <p:nvPr/>
        </p:nvSpPr>
        <p:spPr>
          <a:xfrm>
            <a:off x="525780" y="1127956"/>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Least Squares Collocation</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pic>
        <p:nvPicPr>
          <p:cNvPr id="7" name="图片 6" descr="形状&#10;&#10;AI 生成的内容可能不正确。">
            <a:extLst>
              <a:ext uri="{FF2B5EF4-FFF2-40B4-BE49-F238E27FC236}">
                <a16:creationId xmlns:a16="http://schemas.microsoft.com/office/drawing/2014/main" id="{B6503ED3-DC41-6D7C-C639-D28669083A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22" y="1903308"/>
            <a:ext cx="2328437" cy="1960304"/>
          </a:xfrm>
          <a:prstGeom prst="rect">
            <a:avLst/>
          </a:prstGeom>
        </p:spPr>
      </p:pic>
      <p:sp>
        <p:nvSpPr>
          <p:cNvPr id="11" name="文本框 10">
            <a:extLst>
              <a:ext uri="{FF2B5EF4-FFF2-40B4-BE49-F238E27FC236}">
                <a16:creationId xmlns:a16="http://schemas.microsoft.com/office/drawing/2014/main" id="{A6488FD4-AD0E-8D8B-FD31-DEB46BC44271}"/>
              </a:ext>
            </a:extLst>
          </p:cNvPr>
          <p:cNvSpPr txBox="1"/>
          <p:nvPr/>
        </p:nvSpPr>
        <p:spPr>
          <a:xfrm>
            <a:off x="525779" y="4519282"/>
            <a:ext cx="3036405" cy="2308324"/>
          </a:xfrm>
          <a:prstGeom prst="rect">
            <a:avLst/>
          </a:prstGeom>
          <a:noFill/>
        </p:spPr>
        <p:txBody>
          <a:bodyPr wrap="square">
            <a:spAutoFit/>
          </a:bodyPr>
          <a:lstStyle/>
          <a:p>
            <a:r>
              <a:rPr lang="en-GB" sz="1200" dirty="0"/>
              <a:t>t-student test on the significance of the </a:t>
            </a:r>
          </a:p>
          <a:p>
            <a:r>
              <a:rPr lang="en-GB" sz="1200" dirty="0"/>
              <a:t>estimated parameters (it. 0) - </a:t>
            </a:r>
            <a:r>
              <a:rPr lang="en-GB" sz="1200" b="1" dirty="0" err="1"/>
              <a:t>t</a:t>
            </a:r>
            <a:r>
              <a:rPr lang="en-GB" sz="1200" b="1" baseline="-25000" dirty="0" err="1"/>
              <a:t>lim</a:t>
            </a:r>
            <a:r>
              <a:rPr lang="en-GB" sz="1200" b="1" dirty="0"/>
              <a:t>: 1.9603</a:t>
            </a:r>
          </a:p>
          <a:p>
            <a:endParaRPr lang="en-GB" sz="1200" b="1" dirty="0"/>
          </a:p>
          <a:p>
            <a:r>
              <a:rPr lang="en-GB" sz="1200" dirty="0"/>
              <a:t>Param. 1, </a:t>
            </a:r>
            <a:r>
              <a:rPr lang="en-GB" sz="1200" dirty="0" err="1"/>
              <a:t>t</a:t>
            </a:r>
            <a:r>
              <a:rPr lang="en-GB" sz="1200" baseline="-25000" dirty="0" err="1"/>
              <a:t>obs</a:t>
            </a:r>
            <a:r>
              <a:rPr lang="en-GB" sz="1200" dirty="0"/>
              <a:t>: 3.0728</a:t>
            </a:r>
          </a:p>
          <a:p>
            <a:r>
              <a:rPr lang="en-GB" sz="1200" dirty="0"/>
              <a:t>Param. 2, </a:t>
            </a:r>
            <a:r>
              <a:rPr lang="en-GB" sz="1200" dirty="0" err="1"/>
              <a:t>t</a:t>
            </a:r>
            <a:r>
              <a:rPr lang="en-GB" sz="1200" baseline="-25000" dirty="0" err="1"/>
              <a:t>obs</a:t>
            </a:r>
            <a:r>
              <a:rPr lang="en-GB" sz="1200" dirty="0"/>
              <a:t>: 10.8959</a:t>
            </a:r>
          </a:p>
          <a:p>
            <a:r>
              <a:rPr lang="en-GB" sz="1200" dirty="0"/>
              <a:t>Param. 3, </a:t>
            </a:r>
            <a:r>
              <a:rPr lang="en-GB" sz="1200" dirty="0" err="1"/>
              <a:t>t</a:t>
            </a:r>
            <a:r>
              <a:rPr lang="en-GB" sz="1200" baseline="-25000" dirty="0" err="1"/>
              <a:t>obs</a:t>
            </a:r>
            <a:r>
              <a:rPr lang="en-GB" sz="1200" dirty="0"/>
              <a:t>: 2.5575</a:t>
            </a:r>
          </a:p>
          <a:p>
            <a:r>
              <a:rPr lang="en-GB" sz="1200" dirty="0"/>
              <a:t>Param. 4, </a:t>
            </a:r>
            <a:r>
              <a:rPr lang="en-GB" sz="1200" dirty="0" err="1"/>
              <a:t>t</a:t>
            </a:r>
            <a:r>
              <a:rPr lang="en-GB" sz="1200" baseline="-25000" dirty="0" err="1"/>
              <a:t>obs</a:t>
            </a:r>
            <a:r>
              <a:rPr lang="en-GB" sz="1200" dirty="0"/>
              <a:t>: 32.5903</a:t>
            </a:r>
          </a:p>
          <a:p>
            <a:r>
              <a:rPr lang="en-GB" sz="1200" dirty="0"/>
              <a:t>Param. 5, </a:t>
            </a:r>
            <a:r>
              <a:rPr lang="en-GB" sz="1200" dirty="0" err="1"/>
              <a:t>t</a:t>
            </a:r>
            <a:r>
              <a:rPr lang="en-GB" sz="1200" baseline="-25000" dirty="0" err="1"/>
              <a:t>obs</a:t>
            </a:r>
            <a:r>
              <a:rPr lang="en-GB" sz="1200" dirty="0"/>
              <a:t>: 8.4437</a:t>
            </a:r>
          </a:p>
          <a:p>
            <a:r>
              <a:rPr lang="en-GB" sz="1200" dirty="0"/>
              <a:t>Param. 6, </a:t>
            </a:r>
            <a:r>
              <a:rPr lang="en-GB" sz="1200" dirty="0" err="1"/>
              <a:t>t</a:t>
            </a:r>
            <a:r>
              <a:rPr lang="en-GB" sz="1200" baseline="-25000" dirty="0" err="1"/>
              <a:t>obs</a:t>
            </a:r>
            <a:r>
              <a:rPr lang="en-GB" sz="1200" dirty="0"/>
              <a:t>: 2.1198</a:t>
            </a:r>
          </a:p>
          <a:p>
            <a:endParaRPr lang="en-GB" sz="1200" dirty="0"/>
          </a:p>
          <a:p>
            <a:r>
              <a:rPr lang="en-GB" sz="1200" dirty="0" err="1"/>
              <a:t>diff_LSC_rms</a:t>
            </a:r>
            <a:r>
              <a:rPr lang="en-GB" sz="1200" dirty="0"/>
              <a:t> = 1.3204 mm/yr</a:t>
            </a:r>
          </a:p>
          <a:p>
            <a:endParaRPr lang="en-GB" sz="1200" dirty="0"/>
          </a:p>
        </p:txBody>
      </p:sp>
      <p:sp>
        <p:nvSpPr>
          <p:cNvPr id="12" name="文本框 11">
            <a:extLst>
              <a:ext uri="{FF2B5EF4-FFF2-40B4-BE49-F238E27FC236}">
                <a16:creationId xmlns:a16="http://schemas.microsoft.com/office/drawing/2014/main" id="{95E8822C-70EA-EFCA-D0E3-8D980D26B3D0}"/>
              </a:ext>
            </a:extLst>
          </p:cNvPr>
          <p:cNvSpPr txBox="1"/>
          <p:nvPr/>
        </p:nvSpPr>
        <p:spPr>
          <a:xfrm>
            <a:off x="525779" y="4133186"/>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T-test Significance</a:t>
            </a:r>
          </a:p>
        </p:txBody>
      </p:sp>
    </p:spTree>
    <p:custDataLst>
      <p:tags r:id="rId1"/>
    </p:custDataLst>
    <p:extLst>
      <p:ext uri="{BB962C8B-B14F-4D97-AF65-F5344CB8AC3E}">
        <p14:creationId xmlns:p14="http://schemas.microsoft.com/office/powerpoint/2010/main" val="2253554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E8F0F-0E2D-9BD8-BD52-C365A32E745E}"/>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6A8A063C-538B-DD2C-354A-1B80141D6FB0}"/>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8CC6EA73-B5F3-0240-C5A0-8FC9DFD2116D}"/>
              </a:ext>
            </a:extLst>
          </p:cNvPr>
          <p:cNvSpPr txBox="1"/>
          <p:nvPr>
            <p:custDataLst>
              <p:tags r:id="rId2"/>
            </p:custDataLst>
          </p:nvPr>
        </p:nvSpPr>
        <p:spPr>
          <a:xfrm>
            <a:off x="4444577" y="6466066"/>
            <a:ext cx="5046980" cy="276999"/>
          </a:xfrm>
          <a:prstGeom prst="rect">
            <a:avLst/>
          </a:prstGeom>
          <a:noFill/>
        </p:spPr>
        <p:txBody>
          <a:bodyPr wrap="square" rtlCol="0">
            <a:spAutoFit/>
          </a:bodyPr>
          <a:lstStyle/>
          <a:p>
            <a:pPr indent="0" algn="ctr" fontAlgn="auto">
              <a:buClrTx/>
              <a:buSzTx/>
              <a:buFontTx/>
            </a:pPr>
            <a:r>
              <a:rPr lang="en-US" altLang="en-US" sz="1200" dirty="0"/>
              <a:t>Fig.22 </a:t>
            </a:r>
            <a:r>
              <a:rPr lang="en-US" altLang="zh-CN" sz="1200" dirty="0"/>
              <a:t>Covariance Model Fit</a:t>
            </a:r>
          </a:p>
        </p:txBody>
      </p:sp>
      <p:sp>
        <p:nvSpPr>
          <p:cNvPr id="9" name="文本框 8">
            <a:extLst>
              <a:ext uri="{FF2B5EF4-FFF2-40B4-BE49-F238E27FC236}">
                <a16:creationId xmlns:a16="http://schemas.microsoft.com/office/drawing/2014/main" id="{559211C9-87E7-6E58-8F61-E531BD1ECB37}"/>
              </a:ext>
            </a:extLst>
          </p:cNvPr>
          <p:cNvSpPr txBox="1"/>
          <p:nvPr/>
        </p:nvSpPr>
        <p:spPr>
          <a:xfrm>
            <a:off x="525779" y="1127955"/>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Least Squares Collocation it.1</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pic>
        <p:nvPicPr>
          <p:cNvPr id="10" name="图片 9">
            <a:extLst>
              <a:ext uri="{FF2B5EF4-FFF2-40B4-BE49-F238E27FC236}">
                <a16:creationId xmlns:a16="http://schemas.microsoft.com/office/drawing/2014/main" id="{CA0DF482-D0CF-1956-036F-E59A4785FA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5472" y="2728633"/>
            <a:ext cx="5721578" cy="3173688"/>
          </a:xfrm>
          <a:prstGeom prst="rect">
            <a:avLst/>
          </a:prstGeom>
        </p:spPr>
      </p:pic>
      <p:pic>
        <p:nvPicPr>
          <p:cNvPr id="14" name="图片 13">
            <a:extLst>
              <a:ext uri="{FF2B5EF4-FFF2-40B4-BE49-F238E27FC236}">
                <a16:creationId xmlns:a16="http://schemas.microsoft.com/office/drawing/2014/main" id="{2C892203-BB77-3E99-C312-EDAE8CBA87D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17242" y="2728634"/>
            <a:ext cx="5721578" cy="3173688"/>
          </a:xfrm>
          <a:prstGeom prst="rect">
            <a:avLst/>
          </a:prstGeom>
        </p:spPr>
      </p:pic>
      <p:sp>
        <p:nvSpPr>
          <p:cNvPr id="17" name="文本框 16">
            <a:extLst>
              <a:ext uri="{FF2B5EF4-FFF2-40B4-BE49-F238E27FC236}">
                <a16:creationId xmlns:a16="http://schemas.microsoft.com/office/drawing/2014/main" id="{039F83E4-1AEF-19F6-992D-B9989C0A2462}"/>
              </a:ext>
            </a:extLst>
          </p:cNvPr>
          <p:cNvSpPr txBox="1"/>
          <p:nvPr/>
        </p:nvSpPr>
        <p:spPr>
          <a:xfrm>
            <a:off x="530031" y="1599988"/>
            <a:ext cx="6096000" cy="1569660"/>
          </a:xfrm>
          <a:prstGeom prst="rect">
            <a:avLst/>
          </a:prstGeom>
          <a:noFill/>
        </p:spPr>
        <p:txBody>
          <a:bodyPr wrap="square">
            <a:spAutoFit/>
          </a:bodyPr>
          <a:lstStyle/>
          <a:p>
            <a:pPr>
              <a:buNone/>
            </a:pPr>
            <a:r>
              <a:rPr lang="en-GB" sz="1200" b="0" i="0" dirty="0">
                <a:solidFill>
                  <a:srgbClr val="008013"/>
                </a:solidFill>
                <a:effectLst/>
                <a:latin typeface="Menlo"/>
              </a:rPr>
              <a:t>% Exponential model fit</a:t>
            </a:r>
            <a:endParaRPr lang="en-GB" sz="1200" b="0" i="0" dirty="0">
              <a:effectLst/>
              <a:latin typeface="Menlo"/>
            </a:endParaRPr>
          </a:p>
          <a:p>
            <a:pPr>
              <a:buNone/>
            </a:pPr>
            <a:r>
              <a:rPr lang="en-GB" sz="1200" b="0" i="0" dirty="0">
                <a:effectLst/>
                <a:latin typeface="Menlo"/>
              </a:rPr>
              <a:t>a = ((log(</a:t>
            </a:r>
            <a:r>
              <a:rPr lang="en-GB" sz="1200" b="0" i="0" dirty="0" err="1">
                <a:effectLst/>
                <a:latin typeface="Menlo"/>
              </a:rPr>
              <a:t>eCovF</a:t>
            </a:r>
            <a:r>
              <a:rPr lang="en-GB" sz="1200" b="0" i="0" dirty="0">
                <a:effectLst/>
                <a:latin typeface="Menlo"/>
              </a:rPr>
              <a:t>(2))-log(</a:t>
            </a:r>
            <a:r>
              <a:rPr lang="en-GB" sz="1200" b="0" i="0" dirty="0" err="1">
                <a:effectLst/>
                <a:latin typeface="Menlo"/>
              </a:rPr>
              <a:t>eCovF</a:t>
            </a:r>
            <a:r>
              <a:rPr lang="en-GB" sz="1200" b="0" i="0" dirty="0">
                <a:effectLst/>
                <a:latin typeface="Menlo"/>
              </a:rPr>
              <a:t>(3)))/(</a:t>
            </a:r>
            <a:r>
              <a:rPr lang="en-GB" sz="1200" b="0" i="0" dirty="0" err="1">
                <a:effectLst/>
                <a:latin typeface="Menlo"/>
              </a:rPr>
              <a:t>sigmaGrid</a:t>
            </a:r>
            <a:r>
              <a:rPr lang="en-GB" sz="1200" b="0" i="0" dirty="0">
                <a:effectLst/>
                <a:latin typeface="Menlo"/>
              </a:rPr>
              <a:t>(3) - </a:t>
            </a:r>
            <a:r>
              <a:rPr lang="en-GB" sz="1200" b="0" i="0" dirty="0" err="1">
                <a:effectLst/>
                <a:latin typeface="Menlo"/>
              </a:rPr>
              <a:t>sigmaGrid</a:t>
            </a:r>
            <a:r>
              <a:rPr lang="en-GB" sz="1200" b="0" i="0" dirty="0">
                <a:effectLst/>
                <a:latin typeface="Menlo"/>
              </a:rPr>
              <a:t>(2)));</a:t>
            </a:r>
          </a:p>
          <a:p>
            <a:pPr>
              <a:buNone/>
            </a:pPr>
            <a:r>
              <a:rPr lang="en-GB" sz="1200" b="0" i="0" dirty="0">
                <a:effectLst/>
                <a:latin typeface="Menlo"/>
              </a:rPr>
              <a:t>k = 0.8; </a:t>
            </a:r>
            <a:r>
              <a:rPr lang="en-GB" sz="1200" dirty="0">
                <a:solidFill>
                  <a:srgbClr val="008013"/>
                </a:solidFill>
                <a:latin typeface="Menlo"/>
              </a:rPr>
              <a:t>% </a:t>
            </a:r>
            <a:r>
              <a:rPr lang="en-US" altLang="zh-CN" sz="1200" dirty="0">
                <a:solidFill>
                  <a:srgbClr val="008013"/>
                </a:solidFill>
                <a:latin typeface="Menlo"/>
              </a:rPr>
              <a:t>reduce k</a:t>
            </a:r>
            <a:endParaRPr lang="en-GB" sz="1200" b="0" i="0" dirty="0">
              <a:effectLst/>
              <a:latin typeface="Menlo"/>
            </a:endParaRPr>
          </a:p>
          <a:p>
            <a:r>
              <a:rPr lang="en-GB" sz="1200" b="0" i="0" dirty="0" err="1">
                <a:effectLst/>
                <a:latin typeface="Menlo"/>
              </a:rPr>
              <a:t>fcovLSC</a:t>
            </a:r>
            <a:r>
              <a:rPr lang="en-GB" sz="1200" b="0" i="0" dirty="0">
                <a:effectLst/>
                <a:latin typeface="Menlo"/>
              </a:rPr>
              <a:t> = @(tau) 5.7 * exp(-a * k * tau) .* cos(pi * 1/5500 * tau); </a:t>
            </a:r>
            <a:r>
              <a:rPr lang="en-GB" sz="1200" dirty="0">
                <a:solidFill>
                  <a:srgbClr val="008013"/>
                </a:solidFill>
                <a:latin typeface="Menlo"/>
              </a:rPr>
              <a:t>% </a:t>
            </a:r>
            <a:r>
              <a:rPr lang="en-US" sz="1200" dirty="0">
                <a:solidFill>
                  <a:srgbClr val="008013"/>
                </a:solidFill>
                <a:latin typeface="Menlo"/>
              </a:rPr>
              <a:t>enlarge the periods</a:t>
            </a:r>
            <a:endParaRPr lang="en-GB" sz="1200" b="0" i="0" dirty="0">
              <a:effectLst/>
              <a:latin typeface="Menlo"/>
            </a:endParaRPr>
          </a:p>
          <a:p>
            <a:pPr>
              <a:buNone/>
            </a:pPr>
            <a:r>
              <a:rPr lang="en-GB" sz="1200" b="0" i="0" dirty="0">
                <a:effectLst/>
                <a:latin typeface="Menlo"/>
              </a:rPr>
              <a:t>s2v_LSC = </a:t>
            </a:r>
            <a:r>
              <a:rPr lang="en-GB" sz="1200" b="0" i="0" dirty="0" err="1">
                <a:effectLst/>
                <a:latin typeface="Menlo"/>
              </a:rPr>
              <a:t>eCovF</a:t>
            </a:r>
            <a:r>
              <a:rPr lang="en-GB" sz="1200" b="0" i="0" dirty="0">
                <a:effectLst/>
                <a:latin typeface="Menlo"/>
              </a:rPr>
              <a:t>(1) - </a:t>
            </a:r>
            <a:r>
              <a:rPr lang="en-GB" sz="1200" b="0" i="0" dirty="0" err="1">
                <a:effectLst/>
                <a:latin typeface="Menlo"/>
              </a:rPr>
              <a:t>fcovLSC</a:t>
            </a:r>
            <a:r>
              <a:rPr lang="en-GB" sz="1200" b="0" i="0" dirty="0">
                <a:effectLst/>
                <a:latin typeface="Menlo"/>
              </a:rPr>
              <a:t>(0);</a:t>
            </a:r>
          </a:p>
          <a:p>
            <a:pPr>
              <a:buNone/>
            </a:pPr>
            <a:br>
              <a:rPr lang="en-GB" sz="1800" b="0" i="0" dirty="0">
                <a:effectLst/>
                <a:latin typeface="Menlo"/>
              </a:rPr>
            </a:br>
            <a:endParaRPr lang="en-GB" sz="1800" b="0" i="0" dirty="0">
              <a:effectLst/>
              <a:latin typeface="Menlo"/>
            </a:endParaRPr>
          </a:p>
        </p:txBody>
      </p:sp>
      <p:sp>
        <p:nvSpPr>
          <p:cNvPr id="4" name="文本框 3">
            <a:extLst>
              <a:ext uri="{FF2B5EF4-FFF2-40B4-BE49-F238E27FC236}">
                <a16:creationId xmlns:a16="http://schemas.microsoft.com/office/drawing/2014/main" id="{85B16B5D-1CD6-0EFC-3C6D-E6FC956DFEBC}"/>
              </a:ext>
            </a:extLst>
          </p:cNvPr>
          <p:cNvSpPr txBox="1"/>
          <p:nvPr/>
        </p:nvSpPr>
        <p:spPr>
          <a:xfrm>
            <a:off x="635000" y="5943649"/>
            <a:ext cx="6096000" cy="430887"/>
          </a:xfrm>
          <a:prstGeom prst="rect">
            <a:avLst/>
          </a:prstGeom>
          <a:noFill/>
        </p:spPr>
        <p:txBody>
          <a:bodyPr wrap="square">
            <a:spAutoFit/>
          </a:bodyPr>
          <a:lstStyle/>
          <a:p>
            <a:r>
              <a:rPr lang="en-GB" sz="1050" dirty="0"/>
              <a:t>Nugget from Exponential modelling 0.3094</a:t>
            </a:r>
          </a:p>
          <a:p>
            <a:r>
              <a:rPr lang="en-GB" sz="1050" dirty="0"/>
              <a:t>A-priori noise amplitude (std) 0.3000</a:t>
            </a:r>
          </a:p>
        </p:txBody>
      </p:sp>
    </p:spTree>
    <p:custDataLst>
      <p:tags r:id="rId1"/>
    </p:custDataLst>
    <p:extLst>
      <p:ext uri="{BB962C8B-B14F-4D97-AF65-F5344CB8AC3E}">
        <p14:creationId xmlns:p14="http://schemas.microsoft.com/office/powerpoint/2010/main" val="2991889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8A2FF-D3E3-913A-86EF-39278599F790}"/>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16D7D3E-2253-B1F3-D7D5-8C389BB9A2A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81758" y="1176867"/>
            <a:ext cx="10242042" cy="5681132"/>
          </a:xfrm>
          <a:prstGeom prst="rect">
            <a:avLst/>
          </a:prstGeom>
        </p:spPr>
      </p:pic>
      <p:sp>
        <p:nvSpPr>
          <p:cNvPr id="6" name="文本框 5">
            <a:extLst>
              <a:ext uri="{FF2B5EF4-FFF2-40B4-BE49-F238E27FC236}">
                <a16:creationId xmlns:a16="http://schemas.microsoft.com/office/drawing/2014/main" id="{692E8AB2-04AF-A969-9292-0D14022D1D84}"/>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3695E951-42AC-F316-C931-46BB7BBE5E04}"/>
              </a:ext>
            </a:extLst>
          </p:cNvPr>
          <p:cNvSpPr txBox="1"/>
          <p:nvPr>
            <p:custDataLst>
              <p:tags r:id="rId2"/>
            </p:custDataLst>
          </p:nvPr>
        </p:nvSpPr>
        <p:spPr>
          <a:xfrm>
            <a:off x="4444577" y="6472416"/>
            <a:ext cx="5046980" cy="276999"/>
          </a:xfrm>
          <a:prstGeom prst="rect">
            <a:avLst/>
          </a:prstGeom>
          <a:noFill/>
        </p:spPr>
        <p:txBody>
          <a:bodyPr wrap="square" rtlCol="0">
            <a:spAutoFit/>
          </a:bodyPr>
          <a:lstStyle/>
          <a:p>
            <a:pPr indent="0" algn="ctr" fontAlgn="auto">
              <a:buClrTx/>
              <a:buSzTx/>
              <a:buFontTx/>
            </a:pPr>
            <a:r>
              <a:rPr lang="en-US" altLang="en-US" sz="1200" dirty="0"/>
              <a:t>Fig.23 </a:t>
            </a:r>
            <a:r>
              <a:rPr lang="en-US" altLang="zh-CN" sz="1200" dirty="0"/>
              <a:t>LSC Estimates Comparing</a:t>
            </a:r>
          </a:p>
        </p:txBody>
      </p:sp>
      <p:pic>
        <p:nvPicPr>
          <p:cNvPr id="7" name="图片 6" descr="形状&#10;&#10;AI 生成的内容可能不正确。">
            <a:extLst>
              <a:ext uri="{FF2B5EF4-FFF2-40B4-BE49-F238E27FC236}">
                <a16:creationId xmlns:a16="http://schemas.microsoft.com/office/drawing/2014/main" id="{5B2445BA-73DF-E7F6-1214-7016320D5A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22" y="1903308"/>
            <a:ext cx="2328437" cy="1960304"/>
          </a:xfrm>
          <a:prstGeom prst="rect">
            <a:avLst/>
          </a:prstGeom>
        </p:spPr>
      </p:pic>
      <p:sp>
        <p:nvSpPr>
          <p:cNvPr id="2" name="文本框 1">
            <a:extLst>
              <a:ext uri="{FF2B5EF4-FFF2-40B4-BE49-F238E27FC236}">
                <a16:creationId xmlns:a16="http://schemas.microsoft.com/office/drawing/2014/main" id="{A8B37851-39DC-22BA-05EC-7113D75A20E1}"/>
              </a:ext>
            </a:extLst>
          </p:cNvPr>
          <p:cNvSpPr txBox="1"/>
          <p:nvPr/>
        </p:nvSpPr>
        <p:spPr>
          <a:xfrm>
            <a:off x="525778" y="1119181"/>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Least Squares Collocation it.1</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spTree>
    <p:custDataLst>
      <p:tags r:id="rId1"/>
    </p:custDataLst>
    <p:extLst>
      <p:ext uri="{BB962C8B-B14F-4D97-AF65-F5344CB8AC3E}">
        <p14:creationId xmlns:p14="http://schemas.microsoft.com/office/powerpoint/2010/main" val="4267124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1DBF3-E3B0-B850-45B2-43252AB7F151}"/>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3495CCA8-A990-68C8-92B4-0C5A06AB1B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88747" y="1159828"/>
            <a:ext cx="10272759" cy="5698171"/>
          </a:xfrm>
          <a:prstGeom prst="rect">
            <a:avLst/>
          </a:prstGeom>
        </p:spPr>
      </p:pic>
      <p:sp>
        <p:nvSpPr>
          <p:cNvPr id="6" name="文本框 5">
            <a:extLst>
              <a:ext uri="{FF2B5EF4-FFF2-40B4-BE49-F238E27FC236}">
                <a16:creationId xmlns:a16="http://schemas.microsoft.com/office/drawing/2014/main" id="{931ECD6D-489F-821A-82A6-F64A1D682CD5}"/>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05 - </a:t>
            </a:r>
            <a:r>
              <a:rPr lang="en-US" altLang="zh-CN" dirty="0">
                <a:latin typeface="Noto Serif SC Black" panose="02020200000000000000" charset="-122"/>
                <a:ea typeface="Noto Serif SC Black" panose="02020200000000000000" charset="-122"/>
              </a:rPr>
              <a:t>Collocation Modeling (LSC)</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E03631F1-E260-A552-CBD7-74777160238F}"/>
              </a:ext>
            </a:extLst>
          </p:cNvPr>
          <p:cNvSpPr txBox="1"/>
          <p:nvPr>
            <p:custDataLst>
              <p:tags r:id="rId2"/>
            </p:custDataLst>
          </p:nvPr>
        </p:nvSpPr>
        <p:spPr>
          <a:xfrm>
            <a:off x="4444577" y="6472416"/>
            <a:ext cx="5046980" cy="276999"/>
          </a:xfrm>
          <a:prstGeom prst="rect">
            <a:avLst/>
          </a:prstGeom>
          <a:noFill/>
        </p:spPr>
        <p:txBody>
          <a:bodyPr wrap="square" rtlCol="0">
            <a:spAutoFit/>
          </a:bodyPr>
          <a:lstStyle/>
          <a:p>
            <a:pPr indent="0" algn="ctr" fontAlgn="auto">
              <a:buClrTx/>
              <a:buSzTx/>
              <a:buFontTx/>
            </a:pPr>
            <a:r>
              <a:rPr lang="en-US" altLang="en-US" sz="1200" dirty="0"/>
              <a:t>Fig.24 </a:t>
            </a:r>
            <a:r>
              <a:rPr lang="en-US" altLang="zh-CN" sz="1200" dirty="0"/>
              <a:t>Final LSC Estimates and Error Variance</a:t>
            </a:r>
          </a:p>
        </p:txBody>
      </p:sp>
      <p:sp>
        <p:nvSpPr>
          <p:cNvPr id="2" name="文本框 1">
            <a:extLst>
              <a:ext uri="{FF2B5EF4-FFF2-40B4-BE49-F238E27FC236}">
                <a16:creationId xmlns:a16="http://schemas.microsoft.com/office/drawing/2014/main" id="{5567DC0B-A945-09D9-6B51-843ABB39BC26}"/>
              </a:ext>
            </a:extLst>
          </p:cNvPr>
          <p:cNvSpPr txBox="1"/>
          <p:nvPr/>
        </p:nvSpPr>
        <p:spPr>
          <a:xfrm>
            <a:off x="525779" y="1127955"/>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Least Squares Collocation it.1</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spTree>
    <p:custDataLst>
      <p:tags r:id="rId1"/>
    </p:custDataLst>
    <p:extLst>
      <p:ext uri="{BB962C8B-B14F-4D97-AF65-F5344CB8AC3E}">
        <p14:creationId xmlns:p14="http://schemas.microsoft.com/office/powerpoint/2010/main" val="2896894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B995E-B87A-E928-1144-CDC38B001F8F}"/>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B3EB06B7-9530-0FEE-4B29-7B650D3A291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9620" y="1159830"/>
            <a:ext cx="10272759" cy="5698170"/>
          </a:xfrm>
          <a:prstGeom prst="rect">
            <a:avLst/>
          </a:prstGeom>
        </p:spPr>
      </p:pic>
      <p:sp>
        <p:nvSpPr>
          <p:cNvPr id="6" name="文本框 5">
            <a:extLst>
              <a:ext uri="{FF2B5EF4-FFF2-40B4-BE49-F238E27FC236}">
                <a16:creationId xmlns:a16="http://schemas.microsoft.com/office/drawing/2014/main" id="{E5A91564-24B5-2D01-A6BA-52581614A067}"/>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06 - </a:t>
            </a:r>
            <a:r>
              <a:rPr lang="en-US" altLang="zh-CN" dirty="0">
                <a:latin typeface="Noto Serif SC Black" panose="02020200000000000000" charset="-122"/>
                <a:ea typeface="Noto Serif SC Black" panose="02020200000000000000" charset="-122"/>
              </a:rPr>
              <a:t>Model Evaluation and Interpretation</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E44AC150-776C-8C4A-96C8-C18010CF2B00}"/>
              </a:ext>
            </a:extLst>
          </p:cNvPr>
          <p:cNvSpPr txBox="1"/>
          <p:nvPr>
            <p:custDataLst>
              <p:tags r:id="rId2"/>
            </p:custDataLst>
          </p:nvPr>
        </p:nvSpPr>
        <p:spPr>
          <a:xfrm>
            <a:off x="3860377" y="6489350"/>
            <a:ext cx="5046980" cy="276999"/>
          </a:xfrm>
          <a:prstGeom prst="rect">
            <a:avLst/>
          </a:prstGeom>
          <a:noFill/>
        </p:spPr>
        <p:txBody>
          <a:bodyPr wrap="square" rtlCol="0">
            <a:spAutoFit/>
          </a:bodyPr>
          <a:lstStyle/>
          <a:p>
            <a:pPr indent="0" algn="ctr" fontAlgn="auto">
              <a:buClrTx/>
              <a:buSzTx/>
              <a:buFontTx/>
            </a:pPr>
            <a:r>
              <a:rPr lang="en-US" altLang="en-US" sz="1200" dirty="0"/>
              <a:t>Fig.25  </a:t>
            </a:r>
            <a:r>
              <a:rPr lang="en-US" altLang="zh-CN" sz="1200" dirty="0"/>
              <a:t>Comparison the OLS with LSC</a:t>
            </a:r>
          </a:p>
        </p:txBody>
      </p:sp>
    </p:spTree>
    <p:custDataLst>
      <p:tags r:id="rId1"/>
    </p:custDataLst>
    <p:extLst>
      <p:ext uri="{BB962C8B-B14F-4D97-AF65-F5344CB8AC3E}">
        <p14:creationId xmlns:p14="http://schemas.microsoft.com/office/powerpoint/2010/main" val="1176203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A9D66-61A5-925A-8D6A-FC4EF0E4B0F6}"/>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A30CD26E-0CB7-B9F1-C0E5-503758A453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19243" y="1159830"/>
            <a:ext cx="10272757" cy="5698170"/>
          </a:xfrm>
          <a:prstGeom prst="rect">
            <a:avLst/>
          </a:prstGeom>
        </p:spPr>
      </p:pic>
      <p:sp>
        <p:nvSpPr>
          <p:cNvPr id="6" name="文本框 5">
            <a:extLst>
              <a:ext uri="{FF2B5EF4-FFF2-40B4-BE49-F238E27FC236}">
                <a16:creationId xmlns:a16="http://schemas.microsoft.com/office/drawing/2014/main" id="{F1AB91C1-AA50-CBAB-C4B3-0129B54A1FF6}"/>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06 - </a:t>
            </a:r>
            <a:r>
              <a:rPr lang="en-US" altLang="zh-CN" dirty="0">
                <a:latin typeface="Noto Serif SC Black" panose="02020200000000000000" charset="-122"/>
                <a:ea typeface="Noto Serif SC Black" panose="02020200000000000000" charset="-122"/>
              </a:rPr>
              <a:t>Model Evaluation and Interpretation</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18AA4933-F621-B4A1-F29B-2B119802B7E2}"/>
              </a:ext>
            </a:extLst>
          </p:cNvPr>
          <p:cNvSpPr txBox="1"/>
          <p:nvPr>
            <p:custDataLst>
              <p:tags r:id="rId2"/>
            </p:custDataLst>
          </p:nvPr>
        </p:nvSpPr>
        <p:spPr>
          <a:xfrm>
            <a:off x="3860377" y="6489350"/>
            <a:ext cx="5046980" cy="276999"/>
          </a:xfrm>
          <a:prstGeom prst="rect">
            <a:avLst/>
          </a:prstGeom>
          <a:noFill/>
        </p:spPr>
        <p:txBody>
          <a:bodyPr wrap="square" rtlCol="0">
            <a:spAutoFit/>
          </a:bodyPr>
          <a:lstStyle/>
          <a:p>
            <a:pPr indent="0" algn="ctr" fontAlgn="auto">
              <a:buClrTx/>
              <a:buSzTx/>
              <a:buFontTx/>
            </a:pPr>
            <a:r>
              <a:rPr lang="en-US" altLang="en-US" sz="1200" dirty="0"/>
              <a:t>Fig.26  </a:t>
            </a:r>
            <a:r>
              <a:rPr lang="en-US" altLang="zh-CN" sz="1200" dirty="0"/>
              <a:t>Final LSC interpolation with uncertainty</a:t>
            </a:r>
          </a:p>
        </p:txBody>
      </p:sp>
      <p:sp>
        <p:nvSpPr>
          <p:cNvPr id="3" name="文本框 2">
            <a:extLst>
              <a:ext uri="{FF2B5EF4-FFF2-40B4-BE49-F238E27FC236}">
                <a16:creationId xmlns:a16="http://schemas.microsoft.com/office/drawing/2014/main" id="{2AA85CBC-ED65-57EA-2E7D-5B6DE491901B}"/>
              </a:ext>
            </a:extLst>
          </p:cNvPr>
          <p:cNvSpPr txBox="1"/>
          <p:nvPr/>
        </p:nvSpPr>
        <p:spPr>
          <a:xfrm>
            <a:off x="525780" y="5282671"/>
            <a:ext cx="2548466" cy="830997"/>
          </a:xfrm>
          <a:prstGeom prst="rect">
            <a:avLst/>
          </a:prstGeom>
          <a:noFill/>
        </p:spPr>
        <p:txBody>
          <a:bodyPr wrap="square">
            <a:spAutoFit/>
          </a:bodyPr>
          <a:lstStyle/>
          <a:p>
            <a:r>
              <a:rPr lang="en-GB" sz="1200" dirty="0"/>
              <a:t>Residuals to observed mean-</a:t>
            </a:r>
            <a:r>
              <a:rPr lang="en-GB" sz="1200" dirty="0" err="1"/>
              <a:t>vel</a:t>
            </a:r>
            <a:r>
              <a:rPr lang="en-GB" sz="1200" dirty="0"/>
              <a:t>:</a:t>
            </a:r>
          </a:p>
          <a:p>
            <a:r>
              <a:rPr lang="en-GB" sz="1200" dirty="0"/>
              <a:t>mean=0.000</a:t>
            </a:r>
          </a:p>
          <a:p>
            <a:r>
              <a:rPr lang="en-GB" sz="1200" dirty="0"/>
              <a:t>std=0.176</a:t>
            </a:r>
          </a:p>
          <a:p>
            <a:r>
              <a:rPr lang="en-GB" sz="1200" dirty="0"/>
              <a:t>RMS=0.176 (mm/yr)</a:t>
            </a:r>
          </a:p>
        </p:txBody>
      </p:sp>
    </p:spTree>
    <p:custDataLst>
      <p:tags r:id="rId1"/>
    </p:custDataLst>
    <p:extLst>
      <p:ext uri="{BB962C8B-B14F-4D97-AF65-F5344CB8AC3E}">
        <p14:creationId xmlns:p14="http://schemas.microsoft.com/office/powerpoint/2010/main" val="1590181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9752A-195E-0F7C-6D86-CF54651B38F0}"/>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2F5569FE-D2F0-6A29-AB0F-A21A42181A1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9621" y="1159830"/>
            <a:ext cx="10272757" cy="5698169"/>
          </a:xfrm>
          <a:prstGeom prst="rect">
            <a:avLst/>
          </a:prstGeom>
        </p:spPr>
      </p:pic>
      <p:sp>
        <p:nvSpPr>
          <p:cNvPr id="6" name="文本框 5">
            <a:extLst>
              <a:ext uri="{FF2B5EF4-FFF2-40B4-BE49-F238E27FC236}">
                <a16:creationId xmlns:a16="http://schemas.microsoft.com/office/drawing/2014/main" id="{DFC4BB4A-CAC1-AC58-EC83-52EAE56D0C90}"/>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06 - </a:t>
            </a:r>
            <a:r>
              <a:rPr lang="en-US" altLang="zh-CN" dirty="0">
                <a:latin typeface="Noto Serif SC Black" panose="02020200000000000000" charset="-122"/>
                <a:ea typeface="Noto Serif SC Black" panose="02020200000000000000" charset="-122"/>
              </a:rPr>
              <a:t>Model Evaluation and Interpretation</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08F4CA3C-D354-A38D-1380-4865C6D569D3}"/>
              </a:ext>
            </a:extLst>
          </p:cNvPr>
          <p:cNvSpPr txBox="1"/>
          <p:nvPr>
            <p:custDataLst>
              <p:tags r:id="rId2"/>
            </p:custDataLst>
          </p:nvPr>
        </p:nvSpPr>
        <p:spPr>
          <a:xfrm>
            <a:off x="3860377" y="6489350"/>
            <a:ext cx="5046980" cy="276999"/>
          </a:xfrm>
          <a:prstGeom prst="rect">
            <a:avLst/>
          </a:prstGeom>
          <a:noFill/>
        </p:spPr>
        <p:txBody>
          <a:bodyPr wrap="square" rtlCol="0">
            <a:spAutoFit/>
          </a:bodyPr>
          <a:lstStyle/>
          <a:p>
            <a:pPr indent="0" algn="ctr" fontAlgn="auto">
              <a:buClrTx/>
              <a:buSzTx/>
              <a:buFontTx/>
            </a:pPr>
            <a:r>
              <a:rPr lang="en-US" altLang="en-US" sz="1200" dirty="0"/>
              <a:t>Fig.27  3D - </a:t>
            </a:r>
            <a:r>
              <a:rPr lang="en-US" altLang="zh-CN" sz="1200" dirty="0"/>
              <a:t>Final LSC interpolation</a:t>
            </a:r>
          </a:p>
        </p:txBody>
      </p:sp>
    </p:spTree>
    <p:custDataLst>
      <p:tags r:id="rId1"/>
    </p:custDataLst>
    <p:extLst>
      <p:ext uri="{BB962C8B-B14F-4D97-AF65-F5344CB8AC3E}">
        <p14:creationId xmlns:p14="http://schemas.microsoft.com/office/powerpoint/2010/main" val="2141634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F6C9-826D-6695-5CBE-D4A66B3D64A3}"/>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74BA762E-0E83-D07F-A680-14F56C0774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5780" y="1159830"/>
            <a:ext cx="10272757" cy="5698169"/>
          </a:xfrm>
          <a:prstGeom prst="rect">
            <a:avLst/>
          </a:prstGeom>
        </p:spPr>
      </p:pic>
      <p:sp>
        <p:nvSpPr>
          <p:cNvPr id="6" name="文本框 5">
            <a:extLst>
              <a:ext uri="{FF2B5EF4-FFF2-40B4-BE49-F238E27FC236}">
                <a16:creationId xmlns:a16="http://schemas.microsoft.com/office/drawing/2014/main" id="{28F442F5-69CB-46DB-AE63-63380389FF61}"/>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06 - </a:t>
            </a:r>
            <a:r>
              <a:rPr lang="en-US" altLang="zh-CN" dirty="0">
                <a:latin typeface="Noto Serif SC Black" panose="02020200000000000000" charset="-122"/>
                <a:ea typeface="Noto Serif SC Black" panose="02020200000000000000" charset="-122"/>
              </a:rPr>
              <a:t>Model Evaluation and Interpretation</a:t>
            </a:r>
            <a:endParaRPr lang="en-US" altLang="zh-CN" dirty="0">
              <a:solidFill>
                <a:srgbClr val="004BF6"/>
              </a:solidFill>
              <a:latin typeface="Noto Serif SC Black" panose="02020200000000000000" charset="-122"/>
              <a:ea typeface="Noto Serif SC Black" panose="02020200000000000000" charset="-122"/>
            </a:endParaRPr>
          </a:p>
        </p:txBody>
      </p:sp>
      <p:sp>
        <p:nvSpPr>
          <p:cNvPr id="8" name="文本框 7">
            <a:extLst>
              <a:ext uri="{FF2B5EF4-FFF2-40B4-BE49-F238E27FC236}">
                <a16:creationId xmlns:a16="http://schemas.microsoft.com/office/drawing/2014/main" id="{97603783-85CC-00E2-F2BC-4EBEB0979E14}"/>
              </a:ext>
            </a:extLst>
          </p:cNvPr>
          <p:cNvSpPr txBox="1"/>
          <p:nvPr>
            <p:custDataLst>
              <p:tags r:id="rId2"/>
            </p:custDataLst>
          </p:nvPr>
        </p:nvSpPr>
        <p:spPr>
          <a:xfrm>
            <a:off x="3426536" y="6489350"/>
            <a:ext cx="5046980" cy="276999"/>
          </a:xfrm>
          <a:prstGeom prst="rect">
            <a:avLst/>
          </a:prstGeom>
          <a:noFill/>
        </p:spPr>
        <p:txBody>
          <a:bodyPr wrap="square" rtlCol="0">
            <a:spAutoFit/>
          </a:bodyPr>
          <a:lstStyle/>
          <a:p>
            <a:pPr indent="0" algn="ctr" fontAlgn="auto">
              <a:buClrTx/>
              <a:buSzTx/>
              <a:buFontTx/>
            </a:pPr>
            <a:r>
              <a:rPr lang="en-US" altLang="en-US" sz="1200" dirty="0"/>
              <a:t>Fig.26  </a:t>
            </a:r>
            <a:r>
              <a:rPr lang="en-US" altLang="zh-CN" sz="1200" dirty="0"/>
              <a:t>Final LSC interpolation with uncertainty</a:t>
            </a:r>
          </a:p>
        </p:txBody>
      </p:sp>
      <p:sp>
        <p:nvSpPr>
          <p:cNvPr id="7" name="文本框 6">
            <a:extLst>
              <a:ext uri="{FF2B5EF4-FFF2-40B4-BE49-F238E27FC236}">
                <a16:creationId xmlns:a16="http://schemas.microsoft.com/office/drawing/2014/main" id="{8CF4523A-310B-DBE0-873B-2FD70477C6DC}"/>
              </a:ext>
            </a:extLst>
          </p:cNvPr>
          <p:cNvSpPr txBox="1"/>
          <p:nvPr/>
        </p:nvSpPr>
        <p:spPr>
          <a:xfrm>
            <a:off x="9914467" y="4881820"/>
            <a:ext cx="2167466" cy="1384995"/>
          </a:xfrm>
          <a:prstGeom prst="rect">
            <a:avLst/>
          </a:prstGeom>
          <a:noFill/>
        </p:spPr>
        <p:txBody>
          <a:bodyPr wrap="square">
            <a:spAutoFit/>
          </a:bodyPr>
          <a:lstStyle/>
          <a:p>
            <a:r>
              <a:rPr lang="en-GB" sz="1200" dirty="0"/>
              <a:t>Compare to Spline: LSC is smoother under the constraints of the covariance model. Differences are often concentrated in sparse data areas, edges, or directions with significant anisotropy.</a:t>
            </a:r>
          </a:p>
        </p:txBody>
      </p:sp>
    </p:spTree>
    <p:custDataLst>
      <p:tags r:id="rId1"/>
    </p:custDataLst>
    <p:extLst>
      <p:ext uri="{BB962C8B-B14F-4D97-AF65-F5344CB8AC3E}">
        <p14:creationId xmlns:p14="http://schemas.microsoft.com/office/powerpoint/2010/main" val="410225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25780" y="591185"/>
            <a:ext cx="674052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rPr>
              <a:t>01 - Workflow | </a:t>
            </a:r>
            <a:r>
              <a:rPr lang="en-US" altLang="zh-CN" dirty="0">
                <a:solidFill>
                  <a:schemeClr val="accent1">
                    <a:lumMod val="75000"/>
                  </a:schemeClr>
                </a:solidFill>
                <a:latin typeface="Noto Serif SC Black" panose="02020200000000000000" charset="-122"/>
                <a:ea typeface="Noto Serif SC Black" panose="02020200000000000000" charset="-122"/>
              </a:rPr>
              <a:t>Methodological Flowchart</a:t>
            </a:r>
          </a:p>
        </p:txBody>
      </p:sp>
      <p:grpSp>
        <p:nvGrpSpPr>
          <p:cNvPr id="58" name="组合 57">
            <a:extLst>
              <a:ext uri="{FF2B5EF4-FFF2-40B4-BE49-F238E27FC236}">
                <a16:creationId xmlns:a16="http://schemas.microsoft.com/office/drawing/2014/main" id="{00B65C05-FCBF-2A0E-C18B-EBD9FA59E1F5}"/>
              </a:ext>
            </a:extLst>
          </p:cNvPr>
          <p:cNvGrpSpPr/>
          <p:nvPr/>
        </p:nvGrpSpPr>
        <p:grpSpPr>
          <a:xfrm>
            <a:off x="1180605" y="1215886"/>
            <a:ext cx="9830790" cy="4950179"/>
            <a:chOff x="1056966" y="1215886"/>
            <a:chExt cx="9830790" cy="4950179"/>
          </a:xfrm>
        </p:grpSpPr>
        <p:sp>
          <p:nvSpPr>
            <p:cNvPr id="8" name="矩形 7"/>
            <p:cNvSpPr/>
            <p:nvPr/>
          </p:nvSpPr>
          <p:spPr>
            <a:xfrm>
              <a:off x="4895562" y="1215886"/>
              <a:ext cx="2093859" cy="523951"/>
            </a:xfrm>
            <a:prstGeom prst="rect">
              <a:avLst/>
            </a:prstGeom>
            <a:noFill/>
            <a:ln w="25400">
              <a:solidFill>
                <a:schemeClr val="accent1">
                  <a:lumMod val="75000"/>
                </a:schemeClr>
              </a:solidFill>
            </a:ln>
            <a:extLst>
              <a:ext uri="{909E8E84-426E-40DD-AFC4-6F175D3DCCD1}">
                <a14:hiddenFill xmlns:a14="http://schemas.microsoft.com/office/drawing/2010/main">
                  <a:solidFill>
                    <a:srgbClr val="004BF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5199240" y="1333500"/>
              <a:ext cx="1486502" cy="316893"/>
            </a:xfrm>
            <a:prstGeom prst="rect">
              <a:avLst/>
            </a:prstGeom>
            <a:noFill/>
          </p:spPr>
          <p:txBody>
            <a:bodyPr wrap="square" rtlCol="0">
              <a:spAutoFit/>
            </a:bodyPr>
            <a:lstStyle/>
            <a:p>
              <a:r>
                <a:rPr lang="en-US" altLang="zh-CN" sz="1400" b="1" dirty="0"/>
                <a:t>Data Collection</a:t>
              </a:r>
            </a:p>
          </p:txBody>
        </p:sp>
        <p:sp>
          <p:nvSpPr>
            <p:cNvPr id="3" name="矩形 2">
              <a:extLst>
                <a:ext uri="{FF2B5EF4-FFF2-40B4-BE49-F238E27FC236}">
                  <a16:creationId xmlns:a16="http://schemas.microsoft.com/office/drawing/2014/main" id="{EDFF41AA-BAC7-287B-22D4-B48FD0B35045}"/>
                </a:ext>
              </a:extLst>
            </p:cNvPr>
            <p:cNvSpPr/>
            <p:nvPr/>
          </p:nvSpPr>
          <p:spPr>
            <a:xfrm>
              <a:off x="3744869" y="2263773"/>
              <a:ext cx="4395246" cy="979805"/>
            </a:xfrm>
            <a:prstGeom prst="rect">
              <a:avLst/>
            </a:prstGeom>
            <a:noFill/>
            <a:ln w="25400">
              <a:solidFill>
                <a:schemeClr val="accent1">
                  <a:lumMod val="75000"/>
                </a:schemeClr>
              </a:solidFill>
            </a:ln>
            <a:extLst>
              <a:ext uri="{909E8E84-426E-40DD-AFC4-6F175D3DCCD1}">
                <a14:hiddenFill xmlns:a14="http://schemas.microsoft.com/office/drawing/2010/main">
                  <a:solidFill>
                    <a:srgbClr val="004BF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5032A17-C192-8B54-6911-7BD050B4E648}"/>
                </a:ext>
              </a:extLst>
            </p:cNvPr>
            <p:cNvSpPr txBox="1"/>
            <p:nvPr/>
          </p:nvSpPr>
          <p:spPr>
            <a:xfrm>
              <a:off x="4010942" y="2290169"/>
              <a:ext cx="3992080" cy="954107"/>
            </a:xfrm>
            <a:prstGeom prst="rect">
              <a:avLst/>
            </a:prstGeom>
            <a:noFill/>
          </p:spPr>
          <p:txBody>
            <a:bodyPr wrap="square" rtlCol="0">
              <a:spAutoFit/>
            </a:bodyPr>
            <a:lstStyle/>
            <a:p>
              <a:r>
                <a:rPr lang="en-US" altLang="zh-CN" sz="1400" b="1" dirty="0"/>
                <a:t>Polynomial Trend Surface Modeling</a:t>
              </a:r>
            </a:p>
            <a:p>
              <a:r>
                <a:rPr lang="en-US" altLang="zh-CN" sz="1400" dirty="0"/>
                <a:t>▪ Least squares fitting of a 2nd-order polynomial</a:t>
              </a:r>
            </a:p>
            <a:p>
              <a:r>
                <a:rPr lang="en-US" altLang="zh-CN" sz="1400" dirty="0"/>
                <a:t>▪ Parameter significance testing</a:t>
              </a:r>
            </a:p>
            <a:p>
              <a:r>
                <a:rPr lang="en-US" altLang="zh-CN" sz="1400" dirty="0"/>
                <a:t>▪ Model diagnostics (χ² test, residuals)</a:t>
              </a:r>
              <a:endParaRPr lang="zh-CN" altLang="en-US" sz="1400" dirty="0"/>
            </a:p>
          </p:txBody>
        </p:sp>
        <p:grpSp>
          <p:nvGrpSpPr>
            <p:cNvPr id="51" name="组合 50">
              <a:extLst>
                <a:ext uri="{FF2B5EF4-FFF2-40B4-BE49-F238E27FC236}">
                  <a16:creationId xmlns:a16="http://schemas.microsoft.com/office/drawing/2014/main" id="{77339D69-827B-7750-E43C-69E9BCA24ED5}"/>
                </a:ext>
              </a:extLst>
            </p:cNvPr>
            <p:cNvGrpSpPr/>
            <p:nvPr/>
          </p:nvGrpSpPr>
          <p:grpSpPr>
            <a:xfrm>
              <a:off x="1056966" y="3793910"/>
              <a:ext cx="4395246" cy="1195947"/>
              <a:chOff x="1056966" y="3793910"/>
              <a:chExt cx="4395246" cy="1195947"/>
            </a:xfrm>
          </p:grpSpPr>
          <p:sp>
            <p:nvSpPr>
              <p:cNvPr id="10" name="矩形 9">
                <a:extLst>
                  <a:ext uri="{FF2B5EF4-FFF2-40B4-BE49-F238E27FC236}">
                    <a16:creationId xmlns:a16="http://schemas.microsoft.com/office/drawing/2014/main" id="{5583F755-81AB-42EC-842B-849F8F3CE7BB}"/>
                  </a:ext>
                </a:extLst>
              </p:cNvPr>
              <p:cNvSpPr/>
              <p:nvPr/>
            </p:nvSpPr>
            <p:spPr>
              <a:xfrm>
                <a:off x="1056966" y="3797994"/>
                <a:ext cx="4395246" cy="1191863"/>
              </a:xfrm>
              <a:prstGeom prst="rect">
                <a:avLst/>
              </a:prstGeom>
              <a:noFill/>
              <a:ln w="25400">
                <a:solidFill>
                  <a:schemeClr val="accent1">
                    <a:lumMod val="75000"/>
                  </a:schemeClr>
                </a:solidFill>
              </a:ln>
              <a:extLst>
                <a:ext uri="{909E8E84-426E-40DD-AFC4-6F175D3DCCD1}">
                  <a14:hiddenFill xmlns:a14="http://schemas.microsoft.com/office/drawing/2010/main">
                    <a:solidFill>
                      <a:srgbClr val="004BF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DB3BF30-B571-2D61-3CB2-CC2BB7DC046A}"/>
                  </a:ext>
                </a:extLst>
              </p:cNvPr>
              <p:cNvSpPr txBox="1"/>
              <p:nvPr/>
            </p:nvSpPr>
            <p:spPr>
              <a:xfrm>
                <a:off x="1323039" y="3793910"/>
                <a:ext cx="3985337" cy="1169551"/>
              </a:xfrm>
              <a:prstGeom prst="rect">
                <a:avLst/>
              </a:prstGeom>
              <a:noFill/>
              <a:ln>
                <a:noFill/>
              </a:ln>
            </p:spPr>
            <p:txBody>
              <a:bodyPr wrap="square" rtlCol="0">
                <a:spAutoFit/>
              </a:bodyPr>
              <a:lstStyle/>
              <a:p>
                <a:r>
                  <a:rPr lang="en-US" altLang="zh-CN" sz="1400" b="1" dirty="0"/>
                  <a:t>Bilinear Spline Interpolation</a:t>
                </a:r>
              </a:p>
              <a:p>
                <a:r>
                  <a:rPr lang="en-US" altLang="zh-CN" sz="1400" dirty="0"/>
                  <a:t>▪ </a:t>
                </a:r>
                <a:r>
                  <a:rPr lang="en-US" altLang="zh-CN" sz="1400" dirty="0" err="1"/>
                  <a:t>geoSplinter</a:t>
                </a:r>
                <a:r>
                  <a:rPr lang="en-US" altLang="zh-CN" sz="1400" dirty="0"/>
                  <a:t>-based spline modeling</a:t>
                </a:r>
              </a:p>
              <a:p>
                <a:r>
                  <a:rPr lang="en-US" altLang="zh-CN" sz="1400" dirty="0"/>
                  <a:t>▪ Regularization and </a:t>
                </a:r>
                <a:r>
                  <a:rPr lang="el-GR" altLang="zh-CN" sz="1400" dirty="0"/>
                  <a:t>λ </a:t>
                </a:r>
                <a:r>
                  <a:rPr lang="en-US" altLang="zh-CN" sz="1400" dirty="0"/>
                  <a:t>tuning</a:t>
                </a:r>
              </a:p>
              <a:p>
                <a:r>
                  <a:rPr lang="en-US" altLang="zh-CN" sz="1400" dirty="0"/>
                  <a:t>▪ Iterative outlier removal</a:t>
                </a:r>
              </a:p>
              <a:p>
                <a:r>
                  <a:rPr lang="en-US" altLang="zh-CN" sz="1400" dirty="0"/>
                  <a:t>▪ Spline residual analysis and TIN visualization</a:t>
                </a:r>
                <a:endParaRPr lang="zh-CN" altLang="en-US" sz="1400" dirty="0"/>
              </a:p>
            </p:txBody>
          </p:sp>
        </p:grpSp>
        <p:grpSp>
          <p:nvGrpSpPr>
            <p:cNvPr id="50" name="组合 49">
              <a:extLst>
                <a:ext uri="{FF2B5EF4-FFF2-40B4-BE49-F238E27FC236}">
                  <a16:creationId xmlns:a16="http://schemas.microsoft.com/office/drawing/2014/main" id="{EFA75BE2-B36E-080A-2C01-04E4AC5E8384}"/>
                </a:ext>
              </a:extLst>
            </p:cNvPr>
            <p:cNvGrpSpPr/>
            <p:nvPr/>
          </p:nvGrpSpPr>
          <p:grpSpPr>
            <a:xfrm>
              <a:off x="6492510" y="3793910"/>
              <a:ext cx="4395246" cy="1200031"/>
              <a:chOff x="6492510" y="3793910"/>
              <a:chExt cx="4395246" cy="1200031"/>
            </a:xfrm>
          </p:grpSpPr>
          <p:sp>
            <p:nvSpPr>
              <p:cNvPr id="22" name="矩形 21">
                <a:extLst>
                  <a:ext uri="{FF2B5EF4-FFF2-40B4-BE49-F238E27FC236}">
                    <a16:creationId xmlns:a16="http://schemas.microsoft.com/office/drawing/2014/main" id="{8F859ADF-A981-F31B-C70E-828D28528FF9}"/>
                  </a:ext>
                </a:extLst>
              </p:cNvPr>
              <p:cNvSpPr/>
              <p:nvPr/>
            </p:nvSpPr>
            <p:spPr>
              <a:xfrm>
                <a:off x="6492510" y="3797994"/>
                <a:ext cx="4395246" cy="1195947"/>
              </a:xfrm>
              <a:prstGeom prst="rect">
                <a:avLst/>
              </a:prstGeom>
              <a:noFill/>
              <a:ln w="25400">
                <a:solidFill>
                  <a:schemeClr val="accent1">
                    <a:lumMod val="75000"/>
                  </a:schemeClr>
                </a:solidFill>
              </a:ln>
              <a:extLst>
                <a:ext uri="{909E8E84-426E-40DD-AFC4-6F175D3DCCD1}">
                  <a14:hiddenFill xmlns:a14="http://schemas.microsoft.com/office/drawing/2010/main">
                    <a:solidFill>
                      <a:srgbClr val="004BF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EFD7B894-AB94-B7A5-A7E9-B37128520B47}"/>
                  </a:ext>
                </a:extLst>
              </p:cNvPr>
              <p:cNvSpPr txBox="1"/>
              <p:nvPr/>
            </p:nvSpPr>
            <p:spPr>
              <a:xfrm>
                <a:off x="6682587" y="3793910"/>
                <a:ext cx="4205169" cy="1169551"/>
              </a:xfrm>
              <a:prstGeom prst="rect">
                <a:avLst/>
              </a:prstGeom>
              <a:noFill/>
            </p:spPr>
            <p:txBody>
              <a:bodyPr wrap="square" rtlCol="0">
                <a:spAutoFit/>
              </a:bodyPr>
              <a:lstStyle/>
              <a:p>
                <a:r>
                  <a:rPr lang="en-US" altLang="zh-CN" sz="1400" b="1" dirty="0"/>
                  <a:t>Collocation Modeling (LSC)</a:t>
                </a:r>
              </a:p>
              <a:p>
                <a:r>
                  <a:rPr lang="en-US" altLang="zh-CN" sz="1400" dirty="0"/>
                  <a:t>▪ Empirical covariance estimation</a:t>
                </a:r>
              </a:p>
              <a:p>
                <a:r>
                  <a:rPr lang="en-US" altLang="zh-CN" sz="1400" dirty="0"/>
                  <a:t>▪ Covariance model fitting (exponential model)</a:t>
                </a:r>
              </a:p>
              <a:p>
                <a:r>
                  <a:rPr lang="en-US" altLang="zh-CN" sz="1400" dirty="0"/>
                  <a:t>▪ Least Squares Collocation over polynomial trend</a:t>
                </a:r>
              </a:p>
              <a:p>
                <a:r>
                  <a:rPr lang="en-US" altLang="zh-CN" sz="1400" dirty="0"/>
                  <a:t>▪ Error variance</a:t>
                </a:r>
                <a:endParaRPr lang="zh-CN" altLang="en-US" sz="1400" dirty="0"/>
              </a:p>
            </p:txBody>
          </p:sp>
        </p:grpSp>
        <p:cxnSp>
          <p:nvCxnSpPr>
            <p:cNvPr id="25" name="连接符: 肘形 24">
              <a:extLst>
                <a:ext uri="{FF2B5EF4-FFF2-40B4-BE49-F238E27FC236}">
                  <a16:creationId xmlns:a16="http://schemas.microsoft.com/office/drawing/2014/main" id="{F56C7025-6247-9F18-AAC2-639F6EDFB99C}"/>
                </a:ext>
              </a:extLst>
            </p:cNvPr>
            <p:cNvCxnSpPr>
              <a:cxnSpLocks/>
              <a:stCxn id="4" idx="2"/>
              <a:endCxn id="16" idx="0"/>
            </p:cNvCxnSpPr>
            <p:nvPr/>
          </p:nvCxnSpPr>
          <p:spPr>
            <a:xfrm rot="5400000">
              <a:off x="4386528" y="2173456"/>
              <a:ext cx="549634" cy="269127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9AB48-2242-FB9D-A990-88F7A79DCFB7}"/>
                </a:ext>
              </a:extLst>
            </p:cNvPr>
            <p:cNvCxnSpPr>
              <a:cxnSpLocks/>
              <a:stCxn id="8" idx="2"/>
              <a:endCxn id="3" idx="0"/>
            </p:cNvCxnSpPr>
            <p:nvPr/>
          </p:nvCxnSpPr>
          <p:spPr>
            <a:xfrm>
              <a:off x="5942492" y="1739837"/>
              <a:ext cx="0" cy="5239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77BFA1E2-74BA-B482-5B95-7286C9231AFD}"/>
                </a:ext>
              </a:extLst>
            </p:cNvPr>
            <p:cNvGrpSpPr/>
            <p:nvPr/>
          </p:nvGrpSpPr>
          <p:grpSpPr>
            <a:xfrm>
              <a:off x="4158096" y="5642114"/>
              <a:ext cx="3844927" cy="523951"/>
              <a:chOff x="4023830" y="5420281"/>
              <a:chExt cx="3844927" cy="523951"/>
            </a:xfrm>
          </p:grpSpPr>
          <p:sp>
            <p:nvSpPr>
              <p:cNvPr id="47" name="文本框 46">
                <a:extLst>
                  <a:ext uri="{FF2B5EF4-FFF2-40B4-BE49-F238E27FC236}">
                    <a16:creationId xmlns:a16="http://schemas.microsoft.com/office/drawing/2014/main" id="{55895A5A-EEE2-3189-52D4-23B0049A3A7A}"/>
                  </a:ext>
                </a:extLst>
              </p:cNvPr>
              <p:cNvSpPr txBox="1"/>
              <p:nvPr/>
            </p:nvSpPr>
            <p:spPr>
              <a:xfrm>
                <a:off x="4074855" y="5528369"/>
                <a:ext cx="3793902" cy="307777"/>
              </a:xfrm>
              <a:prstGeom prst="rect">
                <a:avLst/>
              </a:prstGeom>
              <a:noFill/>
            </p:spPr>
            <p:txBody>
              <a:bodyPr wrap="square" rtlCol="0">
                <a:spAutoFit/>
              </a:bodyPr>
              <a:lstStyle/>
              <a:p>
                <a:pPr algn="ctr"/>
                <a:r>
                  <a:rPr lang="en-US" altLang="zh-CN" sz="1400" b="1" dirty="0"/>
                  <a:t>Model Evaluation and Interpretation</a:t>
                </a:r>
                <a:endParaRPr lang="zh-CN" altLang="en-US" sz="1400" dirty="0"/>
              </a:p>
            </p:txBody>
          </p:sp>
          <p:sp>
            <p:nvSpPr>
              <p:cNvPr id="48" name="矩形 47">
                <a:extLst>
                  <a:ext uri="{FF2B5EF4-FFF2-40B4-BE49-F238E27FC236}">
                    <a16:creationId xmlns:a16="http://schemas.microsoft.com/office/drawing/2014/main" id="{73BC199D-59E2-7B32-85E2-4F05823786EC}"/>
                  </a:ext>
                </a:extLst>
              </p:cNvPr>
              <p:cNvSpPr/>
              <p:nvPr/>
            </p:nvSpPr>
            <p:spPr>
              <a:xfrm>
                <a:off x="4023830" y="5420281"/>
                <a:ext cx="3844926" cy="523951"/>
              </a:xfrm>
              <a:prstGeom prst="rect">
                <a:avLst/>
              </a:prstGeom>
              <a:noFill/>
              <a:ln w="25400">
                <a:solidFill>
                  <a:schemeClr val="accent1">
                    <a:lumMod val="75000"/>
                  </a:schemeClr>
                </a:solidFill>
              </a:ln>
              <a:extLst>
                <a:ext uri="{909E8E84-426E-40DD-AFC4-6F175D3DCCD1}">
                  <a14:hiddenFill xmlns:a14="http://schemas.microsoft.com/office/drawing/2010/main">
                    <a:solidFill>
                      <a:srgbClr val="004BF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grpSp>
        <p:cxnSp>
          <p:nvCxnSpPr>
            <p:cNvPr id="53" name="连接符: 肘形 52">
              <a:extLst>
                <a:ext uri="{FF2B5EF4-FFF2-40B4-BE49-F238E27FC236}">
                  <a16:creationId xmlns:a16="http://schemas.microsoft.com/office/drawing/2014/main" id="{11D950A7-FAE8-8C9C-973F-C22A9973EC68}"/>
                </a:ext>
              </a:extLst>
            </p:cNvPr>
            <p:cNvCxnSpPr>
              <a:stCxn id="10" idx="2"/>
              <a:endCxn id="48" idx="0"/>
            </p:cNvCxnSpPr>
            <p:nvPr/>
          </p:nvCxnSpPr>
          <p:spPr>
            <a:xfrm rot="16200000" flipH="1">
              <a:off x="4341446" y="3903000"/>
              <a:ext cx="652257" cy="282597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625B1A03-92A4-CB78-4723-C30C265BA837}"/>
                </a:ext>
              </a:extLst>
            </p:cNvPr>
            <p:cNvCxnSpPr>
              <a:cxnSpLocks/>
              <a:stCxn id="23" idx="2"/>
              <a:endCxn id="48" idx="0"/>
            </p:cNvCxnSpPr>
            <p:nvPr/>
          </p:nvCxnSpPr>
          <p:spPr>
            <a:xfrm rot="5400000">
              <a:off x="7106738" y="3963679"/>
              <a:ext cx="652257" cy="270461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5" name="直接箭头连接符 14">
            <a:extLst>
              <a:ext uri="{FF2B5EF4-FFF2-40B4-BE49-F238E27FC236}">
                <a16:creationId xmlns:a16="http://schemas.microsoft.com/office/drawing/2014/main" id="{F8040146-7EAD-012B-AC49-1B47E5E1BE09}"/>
              </a:ext>
            </a:extLst>
          </p:cNvPr>
          <p:cNvCxnSpPr>
            <a:cxnSpLocks/>
            <a:stCxn id="10" idx="3"/>
            <a:endCxn id="22" idx="1"/>
          </p:cNvCxnSpPr>
          <p:nvPr/>
        </p:nvCxnSpPr>
        <p:spPr>
          <a:xfrm>
            <a:off x="5575851" y="4393926"/>
            <a:ext cx="1040298" cy="20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02 - Data Collection</a:t>
            </a:r>
            <a:r>
              <a:rPr lang="en-US" altLang="zh-CN" dirty="0">
                <a:latin typeface="Noto Serif SC Black" panose="02020200000000000000" charset="-122"/>
                <a:ea typeface="Noto Serif SC Black" panose="02020200000000000000" charset="-122"/>
              </a:rPr>
              <a:t> </a:t>
            </a:r>
            <a:endParaRPr lang="en-US" altLang="zh-CN" dirty="0">
              <a:solidFill>
                <a:srgbClr val="004BF6"/>
              </a:solidFill>
              <a:latin typeface="Noto Serif SC Black" panose="02020200000000000000" charset="-122"/>
              <a:ea typeface="Noto Serif SC Black" panose="02020200000000000000" charset="-122"/>
            </a:endParaRPr>
          </a:p>
        </p:txBody>
      </p:sp>
      <p:sp>
        <p:nvSpPr>
          <p:cNvPr id="3" name="文本框 2"/>
          <p:cNvSpPr txBox="1"/>
          <p:nvPr>
            <p:custDataLst>
              <p:tags r:id="rId2"/>
            </p:custDataLst>
          </p:nvPr>
        </p:nvSpPr>
        <p:spPr>
          <a:xfrm>
            <a:off x="5786722" y="4577503"/>
            <a:ext cx="5046980" cy="404406"/>
          </a:xfrm>
          <a:prstGeom prst="rect">
            <a:avLst/>
          </a:prstGeom>
          <a:noFill/>
        </p:spPr>
        <p:txBody>
          <a:bodyPr wrap="square" rtlCol="0">
            <a:spAutoFit/>
          </a:bodyPr>
          <a:lstStyle/>
          <a:p>
            <a:pPr indent="0" algn="ctr" fontAlgn="auto">
              <a:lnSpc>
                <a:spcPct val="200000"/>
              </a:lnSpc>
              <a:buClrTx/>
              <a:buSzTx/>
              <a:buFontTx/>
            </a:pPr>
            <a:r>
              <a:rPr lang="en-US" altLang="en-US" sz="1200"/>
              <a:t>Fig.01 </a:t>
            </a:r>
            <a:r>
              <a:rPr lang="en-US" altLang="zh-CN" sz="1200"/>
              <a:t>Mean Velocity of Persistent Scatterers (Etna)</a:t>
            </a:r>
            <a:endParaRPr lang="en-US" altLang="zh-CN" sz="1200" dirty="0"/>
          </a:p>
        </p:txBody>
      </p:sp>
      <p:sp>
        <p:nvSpPr>
          <p:cNvPr id="10" name="文本框 9"/>
          <p:cNvSpPr txBox="1"/>
          <p:nvPr/>
        </p:nvSpPr>
        <p:spPr>
          <a:xfrm>
            <a:off x="525780" y="1127272"/>
            <a:ext cx="2084070"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Data Description</a:t>
            </a:r>
          </a:p>
        </p:txBody>
      </p:sp>
      <p:pic>
        <p:nvPicPr>
          <p:cNvPr id="9" name="图片 8" descr="地图&#10;&#10;AI 生成的内容可能不正确。">
            <a:extLst>
              <a:ext uri="{FF2B5EF4-FFF2-40B4-BE49-F238E27FC236}">
                <a16:creationId xmlns:a16="http://schemas.microsoft.com/office/drawing/2014/main" id="{3363F7AA-CA84-B35D-336C-33A70A9E99AF}"/>
              </a:ext>
            </a:extLst>
          </p:cNvPr>
          <p:cNvPicPr>
            <a:picLocks noChangeAspect="1"/>
          </p:cNvPicPr>
          <p:nvPr/>
        </p:nvPicPr>
        <p:blipFill>
          <a:blip r:embed="rId5">
            <a:extLst>
              <a:ext uri="{28A0092B-C50C-407E-A947-70E740481C1C}">
                <a14:useLocalDpi xmlns:a14="http://schemas.microsoft.com/office/drawing/2010/main" val="0"/>
              </a:ext>
            </a:extLst>
          </a:blip>
          <a:srcRect l="4851" r="2519"/>
          <a:stretch>
            <a:fillRect/>
          </a:stretch>
        </p:blipFill>
        <p:spPr>
          <a:xfrm>
            <a:off x="4351866" y="0"/>
            <a:ext cx="7780867" cy="4659418"/>
          </a:xfrm>
          <a:prstGeom prst="rect">
            <a:avLst/>
          </a:prstGeom>
        </p:spPr>
      </p:pic>
      <p:sp>
        <p:nvSpPr>
          <p:cNvPr id="7" name="文本框 6"/>
          <p:cNvSpPr txBox="1"/>
          <p:nvPr/>
        </p:nvSpPr>
        <p:spPr>
          <a:xfrm>
            <a:off x="525780" y="1778635"/>
            <a:ext cx="4207087" cy="4339650"/>
          </a:xfrm>
          <a:prstGeom prst="rect">
            <a:avLst/>
          </a:prstGeom>
        </p:spPr>
        <p:txBody>
          <a:bodyPr wrap="square">
            <a:spAutoFit/>
          </a:bodyPr>
          <a:lstStyle/>
          <a:p>
            <a:pPr fontAlgn="auto">
              <a:spcBef>
                <a:spcPts val="1200"/>
              </a:spcBef>
            </a:pPr>
            <a:r>
              <a:rPr lang="en-US" altLang="zh-CN" sz="1400" b="1" dirty="0"/>
              <a:t>Location: </a:t>
            </a:r>
            <a:r>
              <a:rPr lang="en-US" altLang="zh-CN" sz="1400" dirty="0">
                <a:sym typeface="+mn-ea"/>
              </a:rPr>
              <a:t>Southeastern flank of Mt. Etna, Sicily (Italy)</a:t>
            </a:r>
          </a:p>
          <a:p>
            <a:pPr fontAlgn="auto">
              <a:spcBef>
                <a:spcPts val="1200"/>
              </a:spcBef>
            </a:pPr>
            <a:r>
              <a:rPr lang="en-US" altLang="zh-CN" sz="1400" b="1" dirty="0">
                <a:sym typeface="+mn-ea"/>
              </a:rPr>
              <a:t>Number of Persistent Scatterers:</a:t>
            </a:r>
            <a:r>
              <a:rPr lang="zh-CN" altLang="en-US" sz="1400" b="1" dirty="0">
                <a:sym typeface="+mn-ea"/>
              </a:rPr>
              <a:t> </a:t>
            </a:r>
            <a:r>
              <a:rPr lang="en-GB" altLang="zh-CN" sz="1400" b="1" dirty="0">
                <a:sym typeface="+mn-ea"/>
              </a:rPr>
              <a:t>7332</a:t>
            </a:r>
            <a:endParaRPr lang="en-US" altLang="zh-CN" sz="1400" b="1" dirty="0"/>
          </a:p>
          <a:p>
            <a:pPr fontAlgn="auto">
              <a:spcBef>
                <a:spcPts val="1200"/>
              </a:spcBef>
            </a:pPr>
            <a:r>
              <a:rPr lang="en-US" altLang="zh-CN" sz="1400" b="1" dirty="0"/>
              <a:t>Observation Period</a:t>
            </a:r>
            <a:r>
              <a:rPr lang="en-US" altLang="zh-CN" sz="1400" dirty="0"/>
              <a:t>:  January 2019 – October 2023 (~5 years) </a:t>
            </a:r>
          </a:p>
          <a:p>
            <a:pPr fontAlgn="auto">
              <a:spcBef>
                <a:spcPts val="1200"/>
              </a:spcBef>
            </a:pPr>
            <a:r>
              <a:rPr lang="en-US" altLang="zh-CN" sz="1400" b="1" dirty="0"/>
              <a:t>Unit</a:t>
            </a:r>
            <a:r>
              <a:rPr lang="en-US" altLang="zh-CN" sz="1400" dirty="0"/>
              <a:t>: Displacement </a:t>
            </a:r>
            <a:r>
              <a:rPr lang="en-US" altLang="zh-CN" dirty="0"/>
              <a:t>v</a:t>
            </a:r>
            <a:r>
              <a:rPr lang="en-US" altLang="zh-CN" sz="1400" dirty="0"/>
              <a:t>elocity [mm/year]</a:t>
            </a:r>
          </a:p>
          <a:p>
            <a:pPr fontAlgn="auto">
              <a:spcBef>
                <a:spcPts val="1200"/>
              </a:spcBef>
            </a:pPr>
            <a:r>
              <a:rPr lang="en-US" altLang="zh-CN" sz="1400" b="1" dirty="0"/>
              <a:t>Observation Type</a:t>
            </a:r>
            <a:r>
              <a:rPr lang="en-US" altLang="zh-CN" sz="1400" dirty="0"/>
              <a:t>: Mean Vertical Velocity from PS-InSAR</a:t>
            </a:r>
          </a:p>
          <a:p>
            <a:pPr fontAlgn="auto">
              <a:spcBef>
                <a:spcPts val="1200"/>
              </a:spcBef>
            </a:pPr>
            <a:r>
              <a:rPr lang="en-US" altLang="zh-CN" sz="1400" b="1" dirty="0"/>
              <a:t>Area:</a:t>
            </a:r>
          </a:p>
          <a:p>
            <a:pPr lvl="1">
              <a:spcBef>
                <a:spcPts val="1200"/>
              </a:spcBef>
            </a:pPr>
            <a:r>
              <a:rPr lang="en-US" altLang="zh-CN" sz="1400" dirty="0"/>
              <a:t>[min(</a:t>
            </a:r>
            <a:r>
              <a:rPr lang="en-US" altLang="zh-CN" sz="1400" dirty="0" err="1"/>
              <a:t>lat</a:t>
            </a:r>
            <a:r>
              <a:rPr lang="en-US" altLang="zh-CN" sz="1400" dirty="0"/>
              <a:t>), max(</a:t>
            </a:r>
            <a:r>
              <a:rPr lang="en-US" altLang="zh-CN" sz="1400" dirty="0" err="1"/>
              <a:t>lat</a:t>
            </a:r>
            <a:r>
              <a:rPr lang="en-US" altLang="zh-CN" sz="1400" dirty="0"/>
              <a:t>)]</a:t>
            </a:r>
            <a:r>
              <a:rPr lang="en-GB" altLang="zh-CN" sz="1400" dirty="0"/>
              <a:t>:</a:t>
            </a:r>
            <a:r>
              <a:rPr lang="en-US" altLang="zh-CN" sz="1400" dirty="0"/>
              <a:t> </a:t>
            </a:r>
            <a:r>
              <a:rPr lang="en-US" altLang="zh-CN" sz="1400" b="1" dirty="0"/>
              <a:t>[37.5586</a:t>
            </a:r>
            <a:r>
              <a:rPr lang="en-GB" altLang="zh-CN" sz="1400" b="1" dirty="0"/>
              <a:t>,</a:t>
            </a:r>
            <a:r>
              <a:rPr lang="en-US" altLang="zh-CN" sz="1400" b="1" dirty="0"/>
              <a:t> 37.6949]</a:t>
            </a:r>
          </a:p>
          <a:p>
            <a:pPr lvl="1">
              <a:spcBef>
                <a:spcPts val="1200"/>
              </a:spcBef>
            </a:pPr>
            <a:r>
              <a:rPr lang="en-US" altLang="zh-CN" sz="1400" dirty="0"/>
              <a:t>[min(</a:t>
            </a:r>
            <a:r>
              <a:rPr lang="en-US" altLang="zh-CN" sz="1400" dirty="0" err="1"/>
              <a:t>lon</a:t>
            </a:r>
            <a:r>
              <a:rPr lang="en-US" altLang="zh-CN" sz="1400" dirty="0"/>
              <a:t>), max(</a:t>
            </a:r>
            <a:r>
              <a:rPr lang="en-US" altLang="zh-CN" sz="1400" dirty="0" err="1"/>
              <a:t>lon</a:t>
            </a:r>
            <a:r>
              <a:rPr lang="en-US" altLang="zh-CN" sz="1400" dirty="0"/>
              <a:t>)]: </a:t>
            </a:r>
            <a:r>
              <a:rPr lang="en-US" altLang="zh-CN" sz="1400" b="1" dirty="0"/>
              <a:t>[15.0780, 15.1952]</a:t>
            </a:r>
          </a:p>
          <a:p>
            <a:pPr lvl="1">
              <a:spcBef>
                <a:spcPts val="1200"/>
              </a:spcBef>
            </a:pPr>
            <a:r>
              <a:rPr lang="en-US" altLang="zh-CN" sz="1400" dirty="0"/>
              <a:t>Dim(x) = </a:t>
            </a:r>
            <a:r>
              <a:rPr lang="en-US" altLang="zh-CN" sz="1400" b="1" dirty="0"/>
              <a:t>10,338 meters</a:t>
            </a:r>
          </a:p>
          <a:p>
            <a:pPr lvl="1">
              <a:spcBef>
                <a:spcPts val="1200"/>
              </a:spcBef>
            </a:pPr>
            <a:r>
              <a:rPr lang="en-US" altLang="zh-CN" sz="1400" dirty="0"/>
              <a:t>Dim(y) = </a:t>
            </a:r>
            <a:r>
              <a:rPr lang="en-US" altLang="zh-CN" sz="1400" b="1" dirty="0"/>
              <a:t>15,120 meters</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55917-8AC1-D00A-9764-87C5535E3D3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BEF35FE-82B4-7812-7B77-A2BF645743B5}"/>
              </a:ext>
            </a:extLst>
          </p:cNvPr>
          <p:cNvSpPr txBox="1"/>
          <p:nvPr>
            <p:custDataLst>
              <p:tags r:id="rId2"/>
            </p:custDataLst>
          </p:nvPr>
        </p:nvSpPr>
        <p:spPr>
          <a:xfrm>
            <a:off x="5786722" y="4577503"/>
            <a:ext cx="5046980" cy="404406"/>
          </a:xfrm>
          <a:prstGeom prst="rect">
            <a:avLst/>
          </a:prstGeom>
          <a:noFill/>
        </p:spPr>
        <p:txBody>
          <a:bodyPr wrap="square" rtlCol="0">
            <a:spAutoFit/>
          </a:bodyPr>
          <a:lstStyle/>
          <a:p>
            <a:pPr indent="0" algn="ctr" fontAlgn="auto">
              <a:lnSpc>
                <a:spcPct val="200000"/>
              </a:lnSpc>
              <a:buClrTx/>
              <a:buSzTx/>
              <a:buFontTx/>
            </a:pPr>
            <a:r>
              <a:rPr lang="en-US" altLang="en-US" sz="1200" dirty="0"/>
              <a:t>Fig.02 </a:t>
            </a:r>
            <a:r>
              <a:rPr lang="en-US" altLang="zh-CN" sz="1200" dirty="0"/>
              <a:t>3D Scatter of Mean Velocity</a:t>
            </a:r>
          </a:p>
        </p:txBody>
      </p:sp>
      <p:pic>
        <p:nvPicPr>
          <p:cNvPr id="4" name="图片 3" descr="图表, 散点图&#10;&#10;AI 生成的内容可能不正确。">
            <a:extLst>
              <a:ext uri="{FF2B5EF4-FFF2-40B4-BE49-F238E27FC236}">
                <a16:creationId xmlns:a16="http://schemas.microsoft.com/office/drawing/2014/main" id="{7BC7EB33-B743-DCF8-2C84-884FE1BC90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7782" y="0"/>
            <a:ext cx="8314218" cy="4611793"/>
          </a:xfrm>
          <a:prstGeom prst="rect">
            <a:avLst/>
          </a:prstGeom>
        </p:spPr>
      </p:pic>
      <p:sp>
        <p:nvSpPr>
          <p:cNvPr id="5" name="文本框 4">
            <a:extLst>
              <a:ext uri="{FF2B5EF4-FFF2-40B4-BE49-F238E27FC236}">
                <a16:creationId xmlns:a16="http://schemas.microsoft.com/office/drawing/2014/main" id="{874F325E-CC04-6CAF-3B88-CC61CA6ED37E}"/>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02 - Data Collection</a:t>
            </a:r>
            <a:r>
              <a:rPr lang="en-US" altLang="zh-CN" dirty="0">
                <a:latin typeface="Noto Serif SC Black" panose="02020200000000000000" charset="-122"/>
                <a:ea typeface="Noto Serif SC Black" panose="02020200000000000000" charset="-122"/>
              </a:rPr>
              <a:t> </a:t>
            </a:r>
            <a:endParaRPr lang="en-US" altLang="zh-CN" dirty="0">
              <a:solidFill>
                <a:srgbClr val="004BF6"/>
              </a:solidFill>
              <a:latin typeface="Noto Serif SC Black" panose="02020200000000000000" charset="-122"/>
              <a:ea typeface="Noto Serif SC Black" panose="02020200000000000000" charset="-122"/>
            </a:endParaRPr>
          </a:p>
        </p:txBody>
      </p:sp>
      <p:sp>
        <p:nvSpPr>
          <p:cNvPr id="11" name="文本框 10">
            <a:extLst>
              <a:ext uri="{FF2B5EF4-FFF2-40B4-BE49-F238E27FC236}">
                <a16:creationId xmlns:a16="http://schemas.microsoft.com/office/drawing/2014/main" id="{67B1046F-36C8-AEA8-7140-BA01903E1EC5}"/>
              </a:ext>
            </a:extLst>
          </p:cNvPr>
          <p:cNvSpPr txBox="1"/>
          <p:nvPr/>
        </p:nvSpPr>
        <p:spPr>
          <a:xfrm>
            <a:off x="525780" y="1778635"/>
            <a:ext cx="4266353" cy="3816429"/>
          </a:xfrm>
          <a:prstGeom prst="rect">
            <a:avLst/>
          </a:prstGeom>
        </p:spPr>
        <p:txBody>
          <a:bodyPr wrap="square">
            <a:spAutoFit/>
          </a:bodyPr>
          <a:lstStyle/>
          <a:p>
            <a:pPr fontAlgn="auto">
              <a:spcBef>
                <a:spcPts val="1200"/>
              </a:spcBef>
            </a:pPr>
            <a:r>
              <a:rPr lang="en-US" altLang="zh-CN" sz="1400" b="1" dirty="0"/>
              <a:t>General Pattern</a:t>
            </a:r>
            <a:r>
              <a:rPr lang="en-US" altLang="zh-CN" sz="1400" dirty="0"/>
              <a:t>: </a:t>
            </a:r>
          </a:p>
          <a:p>
            <a:pPr fontAlgn="auto">
              <a:spcBef>
                <a:spcPts val="1200"/>
              </a:spcBef>
            </a:pPr>
            <a:r>
              <a:rPr lang="en-US" altLang="zh-CN" sz="1400" b="1" dirty="0"/>
              <a:t>1. Significant spatial deformation gradient</a:t>
            </a:r>
            <a:endParaRPr lang="en-GB" altLang="zh-CN" sz="1400" b="1" dirty="0"/>
          </a:p>
          <a:p>
            <a:pPr fontAlgn="auto">
              <a:spcBef>
                <a:spcPts val="1200"/>
              </a:spcBef>
            </a:pPr>
            <a:r>
              <a:rPr lang="en-US" altLang="zh-CN" sz="1400" dirty="0"/>
              <a:t>Vertical motion is unevenly distributed across the area, revealing a clear deformation gradient.</a:t>
            </a:r>
          </a:p>
          <a:p>
            <a:pPr fontAlgn="auto">
              <a:spcBef>
                <a:spcPts val="1200"/>
              </a:spcBef>
            </a:pPr>
            <a:r>
              <a:rPr lang="en-US" altLang="zh-CN" sz="1400" b="1" dirty="0"/>
              <a:t>2. Distinct long-term subsidence and uplift</a:t>
            </a:r>
          </a:p>
          <a:p>
            <a:pPr fontAlgn="auto">
              <a:spcBef>
                <a:spcPts val="1200"/>
              </a:spcBef>
            </a:pPr>
            <a:r>
              <a:rPr lang="en-US" altLang="zh-CN" sz="1400" dirty="0"/>
              <a:t>The data show persistent vertical ground displacement trends, with widespread uplift (red/orange) near the eastern coast and subsidence (blue) in the central-western part.</a:t>
            </a:r>
          </a:p>
          <a:p>
            <a:pPr fontAlgn="auto">
              <a:spcBef>
                <a:spcPts val="1200"/>
              </a:spcBef>
            </a:pPr>
            <a:r>
              <a:rPr lang="en-US" altLang="zh-CN" sz="1400" b="1" dirty="0"/>
              <a:t>3. Localized deformation center</a:t>
            </a:r>
          </a:p>
          <a:p>
            <a:pPr fontAlgn="auto">
              <a:spcBef>
                <a:spcPts val="1200"/>
              </a:spcBef>
            </a:pPr>
            <a:r>
              <a:rPr lang="en-US" altLang="zh-CN" sz="1400" dirty="0"/>
              <a:t>A concentrated subsiding zone in the west-central region suggests active tectonic or gravitational instability processes.</a:t>
            </a:r>
          </a:p>
        </p:txBody>
      </p:sp>
      <p:sp>
        <p:nvSpPr>
          <p:cNvPr id="2" name="文本框 1">
            <a:extLst>
              <a:ext uri="{FF2B5EF4-FFF2-40B4-BE49-F238E27FC236}">
                <a16:creationId xmlns:a16="http://schemas.microsoft.com/office/drawing/2014/main" id="{2D3E1E84-3909-1143-0568-9C04F539888A}"/>
              </a:ext>
            </a:extLst>
          </p:cNvPr>
          <p:cNvSpPr txBox="1"/>
          <p:nvPr/>
        </p:nvSpPr>
        <p:spPr>
          <a:xfrm>
            <a:off x="525780" y="1127272"/>
            <a:ext cx="2084070"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Data Description</a:t>
            </a:r>
          </a:p>
        </p:txBody>
      </p:sp>
    </p:spTree>
    <p:custDataLst>
      <p:tags r:id="rId1"/>
    </p:custDataLst>
    <p:extLst>
      <p:ext uri="{BB962C8B-B14F-4D97-AF65-F5344CB8AC3E}">
        <p14:creationId xmlns:p14="http://schemas.microsoft.com/office/powerpoint/2010/main" val="2275861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AAF7-B686-02F5-56ED-298DEA85FF4C}"/>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B38C3A17-E3BF-116A-E7F1-E9D96AD2CF4F}"/>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02 - Data Collection</a:t>
            </a:r>
            <a:r>
              <a:rPr lang="en-US" altLang="zh-CN" dirty="0">
                <a:latin typeface="Noto Serif SC Black" panose="02020200000000000000" charset="-122"/>
                <a:ea typeface="Noto Serif SC Black" panose="02020200000000000000" charset="-122"/>
              </a:rPr>
              <a:t> </a:t>
            </a:r>
            <a:endParaRPr lang="en-US" altLang="zh-CN" dirty="0">
              <a:solidFill>
                <a:srgbClr val="004BF6"/>
              </a:solidFill>
              <a:latin typeface="Noto Serif SC Black" panose="02020200000000000000" charset="-122"/>
              <a:ea typeface="Noto Serif SC Black" panose="02020200000000000000" charset="-122"/>
            </a:endParaRPr>
          </a:p>
        </p:txBody>
      </p:sp>
      <p:sp>
        <p:nvSpPr>
          <p:cNvPr id="2" name="文本框 1">
            <a:extLst>
              <a:ext uri="{FF2B5EF4-FFF2-40B4-BE49-F238E27FC236}">
                <a16:creationId xmlns:a16="http://schemas.microsoft.com/office/drawing/2014/main" id="{66E8FA65-BC26-D71B-412E-69484A71B879}"/>
              </a:ext>
            </a:extLst>
          </p:cNvPr>
          <p:cNvSpPr txBox="1"/>
          <p:nvPr/>
        </p:nvSpPr>
        <p:spPr>
          <a:xfrm>
            <a:off x="525780" y="1127272"/>
            <a:ext cx="4059555" cy="338554"/>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Define A-priori Variance</a:t>
            </a:r>
          </a:p>
        </p:txBody>
      </p:sp>
      <p:sp>
        <p:nvSpPr>
          <p:cNvPr id="6" name="文本框 5">
            <a:extLst>
              <a:ext uri="{FF2B5EF4-FFF2-40B4-BE49-F238E27FC236}">
                <a16:creationId xmlns:a16="http://schemas.microsoft.com/office/drawing/2014/main" id="{734A2422-F72E-FDFB-D357-138197CD3C52}"/>
              </a:ext>
            </a:extLst>
          </p:cNvPr>
          <p:cNvSpPr txBox="1"/>
          <p:nvPr/>
        </p:nvSpPr>
        <p:spPr>
          <a:xfrm>
            <a:off x="3796425" y="4147815"/>
            <a:ext cx="5135907" cy="112376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GB" sz="1600" dirty="0"/>
              <a:t>P</a:t>
            </a:r>
            <a:r>
              <a:rPr lang="en-US" altLang="zh-CN" sz="1600" dirty="0"/>
              <a:t>irori Standard Deviation</a:t>
            </a:r>
            <a:r>
              <a:rPr lang="en-GB" altLang="zh-CN" sz="1600" dirty="0"/>
              <a:t>:</a:t>
            </a:r>
            <a:r>
              <a:rPr lang="en-US" altLang="zh-CN" sz="1600" dirty="0"/>
              <a:t> </a:t>
            </a:r>
            <a:r>
              <a:rPr lang="en-GB" sz="1600" dirty="0"/>
              <a:t>s0_apr =0.4455 (mm/yr)</a:t>
            </a:r>
          </a:p>
          <a:p>
            <a:pPr marL="171450" indent="-171450">
              <a:lnSpc>
                <a:spcPct val="150000"/>
              </a:lnSpc>
              <a:spcAft>
                <a:spcPts val="600"/>
              </a:spcAft>
              <a:buFont typeface="Arial" panose="020B0604020202020204" pitchFamily="34" charset="0"/>
              <a:buChar char="•"/>
            </a:pPr>
            <a:r>
              <a:rPr lang="en-US" altLang="zh-CN" sz="1600" b="1" dirty="0"/>
              <a:t>Priori Variance: </a:t>
            </a:r>
            <a:r>
              <a:rPr lang="en-US" altLang="zh-CN" sz="1600" dirty="0"/>
              <a:t>s02_apr </a:t>
            </a:r>
            <a:r>
              <a:rPr lang="en-GB" sz="1600" dirty="0"/>
              <a:t>= </a:t>
            </a:r>
            <a:r>
              <a:rPr lang="en-GB" sz="1600" b="1" dirty="0"/>
              <a:t>0.3355 (mm/yr)</a:t>
            </a:r>
            <a:r>
              <a:rPr lang="en-GB" sz="1600" b="1" baseline="30000" dirty="0"/>
              <a:t>2</a:t>
            </a:r>
          </a:p>
          <a:p>
            <a:pPr>
              <a:lnSpc>
                <a:spcPct val="150000"/>
              </a:lnSpc>
              <a:spcAft>
                <a:spcPts val="600"/>
              </a:spcAft>
            </a:pPr>
            <a:r>
              <a:rPr lang="en-GB" sz="1600" b="1" baseline="30000" dirty="0"/>
              <a:t>			(relax factor = 1.3)</a:t>
            </a:r>
          </a:p>
        </p:txBody>
      </p:sp>
      <p:pic>
        <p:nvPicPr>
          <p:cNvPr id="7" name="图片 6" descr="形状&#10;&#10;AI 生成的内容可能不正确。">
            <a:extLst>
              <a:ext uri="{FF2B5EF4-FFF2-40B4-BE49-F238E27FC236}">
                <a16:creationId xmlns:a16="http://schemas.microsoft.com/office/drawing/2014/main" id="{A89EA7E2-98EB-7375-A5A1-3C4E9BB978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026" y="2444817"/>
            <a:ext cx="3633947" cy="1488306"/>
          </a:xfrm>
          <a:prstGeom prst="rect">
            <a:avLst/>
          </a:prstGeom>
        </p:spPr>
      </p:pic>
    </p:spTree>
    <p:custDataLst>
      <p:tags r:id="rId1"/>
    </p:custDataLst>
    <p:extLst>
      <p:ext uri="{BB962C8B-B14F-4D97-AF65-F5344CB8AC3E}">
        <p14:creationId xmlns:p14="http://schemas.microsoft.com/office/powerpoint/2010/main" val="1544812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表, 表面图&#10;&#10;AI 生成的内容可能不正确。">
            <a:extLst>
              <a:ext uri="{FF2B5EF4-FFF2-40B4-BE49-F238E27FC236}">
                <a16:creationId xmlns:a16="http://schemas.microsoft.com/office/drawing/2014/main" id="{37317151-4A3F-C562-C34C-7A76752AEE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5459" y="228177"/>
            <a:ext cx="8166541" cy="4529878"/>
          </a:xfrm>
          <a:prstGeom prst="rect">
            <a:avLst/>
          </a:prstGeom>
        </p:spPr>
      </p:pic>
      <p:sp>
        <p:nvSpPr>
          <p:cNvPr id="6" name="文本框 5"/>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03 - </a:t>
            </a:r>
            <a:r>
              <a:rPr lang="en-US" altLang="zh-CN" dirty="0">
                <a:latin typeface="Noto Serif SC Black" panose="02020200000000000000" charset="-122"/>
                <a:ea typeface="Noto Serif SC Black" panose="02020200000000000000" charset="-122"/>
              </a:rPr>
              <a:t>Polynomial Trend Surface Modeling</a:t>
            </a:r>
            <a:endParaRPr lang="en-US" altLang="zh-CN" dirty="0">
              <a:solidFill>
                <a:srgbClr val="004BF6"/>
              </a:solidFill>
              <a:latin typeface="Noto Serif SC Black" panose="02020200000000000000" charset="-122"/>
              <a:ea typeface="Noto Serif SC Black" panose="02020200000000000000" charset="-122"/>
            </a:endParaRPr>
          </a:p>
        </p:txBody>
      </p:sp>
      <p:sp>
        <p:nvSpPr>
          <p:cNvPr id="10" name="文本框 9"/>
          <p:cNvSpPr txBox="1"/>
          <p:nvPr/>
        </p:nvSpPr>
        <p:spPr>
          <a:xfrm>
            <a:off x="525780" y="1127272"/>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2D Quadratic Polynomial Model</a:t>
            </a:r>
          </a:p>
        </p:txBody>
      </p:sp>
      <p:sp>
        <p:nvSpPr>
          <p:cNvPr id="16" name="文本框 15">
            <a:extLst>
              <a:ext uri="{FF2B5EF4-FFF2-40B4-BE49-F238E27FC236}">
                <a16:creationId xmlns:a16="http://schemas.microsoft.com/office/drawing/2014/main" id="{328A9F9D-0BE0-3D8E-CB8B-830419329A6D}"/>
              </a:ext>
            </a:extLst>
          </p:cNvPr>
          <p:cNvSpPr txBox="1"/>
          <p:nvPr/>
        </p:nvSpPr>
        <p:spPr>
          <a:xfrm>
            <a:off x="525780" y="3095931"/>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T-test Significance</a:t>
            </a:r>
          </a:p>
        </p:txBody>
      </p:sp>
      <p:sp>
        <p:nvSpPr>
          <p:cNvPr id="2" name="文本框 1">
            <a:extLst>
              <a:ext uri="{FF2B5EF4-FFF2-40B4-BE49-F238E27FC236}">
                <a16:creationId xmlns:a16="http://schemas.microsoft.com/office/drawing/2014/main" id="{431F5574-1DB9-1A90-99B1-59626CF7AF78}"/>
              </a:ext>
            </a:extLst>
          </p:cNvPr>
          <p:cNvSpPr txBox="1"/>
          <p:nvPr>
            <p:custDataLst>
              <p:tags r:id="rId2"/>
            </p:custDataLst>
          </p:nvPr>
        </p:nvSpPr>
        <p:spPr>
          <a:xfrm>
            <a:off x="6656453" y="4457757"/>
            <a:ext cx="5046980" cy="404406"/>
          </a:xfrm>
          <a:prstGeom prst="rect">
            <a:avLst/>
          </a:prstGeom>
          <a:noFill/>
        </p:spPr>
        <p:txBody>
          <a:bodyPr wrap="square" rtlCol="0">
            <a:spAutoFit/>
          </a:bodyPr>
          <a:lstStyle/>
          <a:p>
            <a:pPr indent="0" algn="ctr" fontAlgn="auto">
              <a:lnSpc>
                <a:spcPct val="200000"/>
              </a:lnSpc>
              <a:buClrTx/>
              <a:buSzTx/>
              <a:buFontTx/>
            </a:pPr>
            <a:r>
              <a:rPr lang="en-US" altLang="en-US" sz="1200" dirty="0"/>
              <a:t>Fig.03 </a:t>
            </a:r>
            <a:r>
              <a:rPr lang="en-US" altLang="zh-CN" sz="1200" dirty="0">
                <a:sym typeface="+mn-ea"/>
              </a:rPr>
              <a:t>Initial Quadratic Polynomial Trend Surface and Observed Data</a:t>
            </a:r>
            <a:endParaRPr lang="en-US" altLang="zh-CN" sz="1200" dirty="0"/>
          </a:p>
        </p:txBody>
      </p:sp>
      <p:sp>
        <p:nvSpPr>
          <p:cNvPr id="30" name="矩形 29">
            <a:extLst>
              <a:ext uri="{FF2B5EF4-FFF2-40B4-BE49-F238E27FC236}">
                <a16:creationId xmlns:a16="http://schemas.microsoft.com/office/drawing/2014/main" id="{03F2FFF5-81FA-31ED-A684-18AB66DF4C72}"/>
              </a:ext>
            </a:extLst>
          </p:cNvPr>
          <p:cNvSpPr/>
          <p:nvPr/>
        </p:nvSpPr>
        <p:spPr>
          <a:xfrm>
            <a:off x="6460437" y="5040375"/>
            <a:ext cx="2568029" cy="523951"/>
          </a:xfrm>
          <a:prstGeom prst="rect">
            <a:avLst/>
          </a:prstGeom>
          <a:noFill/>
          <a:ln w="25400">
            <a:solidFill>
              <a:schemeClr val="accent1">
                <a:lumMod val="75000"/>
              </a:schemeClr>
            </a:solidFill>
          </a:ln>
          <a:extLst>
            <a:ext uri="{909E8E84-426E-40DD-AFC4-6F175D3DCCD1}">
              <a14:hiddenFill xmlns:a14="http://schemas.microsoft.com/office/drawing/2010/main">
                <a:solidFill>
                  <a:srgbClr val="004BF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41E3AA45-B396-30B3-9D41-C70BEE9C3441}"/>
              </a:ext>
            </a:extLst>
          </p:cNvPr>
          <p:cNvSpPr txBox="1"/>
          <p:nvPr/>
        </p:nvSpPr>
        <p:spPr>
          <a:xfrm>
            <a:off x="6570883" y="5148461"/>
            <a:ext cx="2318485" cy="307777"/>
          </a:xfrm>
          <a:prstGeom prst="rect">
            <a:avLst/>
          </a:prstGeom>
          <a:noFill/>
        </p:spPr>
        <p:txBody>
          <a:bodyPr wrap="square" rtlCol="0">
            <a:spAutoFit/>
          </a:bodyPr>
          <a:lstStyle/>
          <a:p>
            <a:r>
              <a:rPr lang="en-US" altLang="zh-CN" sz="1400" b="1" dirty="0"/>
              <a:t>Keep all the parameters</a:t>
            </a:r>
          </a:p>
        </p:txBody>
      </p:sp>
      <p:cxnSp>
        <p:nvCxnSpPr>
          <p:cNvPr id="33" name="直接箭头连接符 32">
            <a:extLst>
              <a:ext uri="{FF2B5EF4-FFF2-40B4-BE49-F238E27FC236}">
                <a16:creationId xmlns:a16="http://schemas.microsoft.com/office/drawing/2014/main" id="{5D948F2E-B323-8E14-3254-EB4323745817}"/>
              </a:ext>
            </a:extLst>
          </p:cNvPr>
          <p:cNvCxnSpPr>
            <a:cxnSpLocks/>
            <a:endCxn id="30" idx="1"/>
          </p:cNvCxnSpPr>
          <p:nvPr/>
        </p:nvCxnSpPr>
        <p:spPr>
          <a:xfrm>
            <a:off x="5928360" y="5302349"/>
            <a:ext cx="53207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descr="形状&#10;&#10;AI 生成的内容可能不正确。">
            <a:extLst>
              <a:ext uri="{FF2B5EF4-FFF2-40B4-BE49-F238E27FC236}">
                <a16:creationId xmlns:a16="http://schemas.microsoft.com/office/drawing/2014/main" id="{DD2E5564-5674-36B4-0F62-2E786FCC77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821" y="1762097"/>
            <a:ext cx="3020773" cy="1058828"/>
          </a:xfrm>
          <a:prstGeom prst="rect">
            <a:avLst/>
          </a:prstGeom>
        </p:spPr>
      </p:pic>
      <p:graphicFrame>
        <p:nvGraphicFramePr>
          <p:cNvPr id="22" name="表格 21">
            <a:extLst>
              <a:ext uri="{FF2B5EF4-FFF2-40B4-BE49-F238E27FC236}">
                <a16:creationId xmlns:a16="http://schemas.microsoft.com/office/drawing/2014/main" id="{6AACC53E-63C8-EF8E-B91D-002D5FC0956B}"/>
              </a:ext>
            </a:extLst>
          </p:cNvPr>
          <p:cNvGraphicFramePr/>
          <p:nvPr>
            <p:custDataLst>
              <p:tags r:id="rId3"/>
            </p:custDataLst>
            <p:extLst>
              <p:ext uri="{D42A27DB-BD31-4B8C-83A1-F6EECF244321}">
                <p14:modId xmlns:p14="http://schemas.microsoft.com/office/powerpoint/2010/main" val="1641003605"/>
              </p:ext>
            </p:extLst>
          </p:nvPr>
        </p:nvGraphicFramePr>
        <p:xfrm>
          <a:off x="578894" y="5040375"/>
          <a:ext cx="5616002" cy="1232402"/>
        </p:xfrm>
        <a:graphic>
          <a:graphicData uri="http://schemas.openxmlformats.org/drawingml/2006/table">
            <a:tbl>
              <a:tblPr firstRow="1">
                <a:tableStyleId>{E2D93AEB-605E-4F6C-8406-369BD113C429}</a:tableStyleId>
              </a:tblPr>
              <a:tblGrid>
                <a:gridCol w="781033">
                  <a:extLst>
                    <a:ext uri="{9D8B030D-6E8A-4147-A177-3AD203B41FA5}">
                      <a16:colId xmlns:a16="http://schemas.microsoft.com/office/drawing/2014/main" val="20001"/>
                    </a:ext>
                  </a:extLst>
                </a:gridCol>
                <a:gridCol w="781033">
                  <a:extLst>
                    <a:ext uri="{9D8B030D-6E8A-4147-A177-3AD203B41FA5}">
                      <a16:colId xmlns:a16="http://schemas.microsoft.com/office/drawing/2014/main" val="1326086881"/>
                    </a:ext>
                  </a:extLst>
                </a:gridCol>
                <a:gridCol w="781033">
                  <a:extLst>
                    <a:ext uri="{9D8B030D-6E8A-4147-A177-3AD203B41FA5}">
                      <a16:colId xmlns:a16="http://schemas.microsoft.com/office/drawing/2014/main" val="20002"/>
                    </a:ext>
                  </a:extLst>
                </a:gridCol>
                <a:gridCol w="781033">
                  <a:extLst>
                    <a:ext uri="{9D8B030D-6E8A-4147-A177-3AD203B41FA5}">
                      <a16:colId xmlns:a16="http://schemas.microsoft.com/office/drawing/2014/main" val="3667514994"/>
                    </a:ext>
                  </a:extLst>
                </a:gridCol>
                <a:gridCol w="781033">
                  <a:extLst>
                    <a:ext uri="{9D8B030D-6E8A-4147-A177-3AD203B41FA5}">
                      <a16:colId xmlns:a16="http://schemas.microsoft.com/office/drawing/2014/main" val="20003"/>
                    </a:ext>
                  </a:extLst>
                </a:gridCol>
                <a:gridCol w="781033">
                  <a:extLst>
                    <a:ext uri="{9D8B030D-6E8A-4147-A177-3AD203B41FA5}">
                      <a16:colId xmlns:a16="http://schemas.microsoft.com/office/drawing/2014/main" val="1632632541"/>
                    </a:ext>
                  </a:extLst>
                </a:gridCol>
                <a:gridCol w="929804">
                  <a:extLst>
                    <a:ext uri="{9D8B030D-6E8A-4147-A177-3AD203B41FA5}">
                      <a16:colId xmlns:a16="http://schemas.microsoft.com/office/drawing/2014/main" val="20004"/>
                    </a:ext>
                  </a:extLst>
                </a:gridCol>
              </a:tblGrid>
              <a:tr h="382850">
                <a:tc gridSpan="6">
                  <a:txBody>
                    <a:bodyPr/>
                    <a:lstStyle/>
                    <a:p>
                      <a:pPr algn="ctr">
                        <a:buNone/>
                      </a:pPr>
                      <a:r>
                        <a:rPr lang="en-US" altLang="zh-CN" sz="1800" dirty="0" err="1">
                          <a:solidFill>
                            <a:schemeClr val="tx1"/>
                          </a:solidFill>
                          <a:latin typeface="+mj-lt"/>
                        </a:rPr>
                        <a:t>t</a:t>
                      </a:r>
                      <a:r>
                        <a:rPr lang="en-US" altLang="zh-CN" sz="1800" baseline="-25000" dirty="0" err="1">
                          <a:solidFill>
                            <a:schemeClr val="tx1"/>
                          </a:solidFill>
                          <a:latin typeface="+mj-lt"/>
                        </a:rPr>
                        <a:t>obs</a:t>
                      </a:r>
                      <a:endParaRPr lang="en-US" altLang="zh-CN" sz="1800" i="1" baseline="-25000" dirty="0">
                        <a:solidFill>
                          <a:schemeClr val="tx1"/>
                        </a:solidFill>
                        <a:latin typeface="+mj-lt"/>
                      </a:endParaRPr>
                    </a:p>
                  </a:txBody>
                  <a:tcPr marL="114855" marR="114855" marT="57428" marB="57428" anchor="ctr">
                    <a:lnR w="9525" cap="flat" cmpd="sng" algn="ctr">
                      <a:solidFill>
                        <a:schemeClr val="tx1"/>
                      </a:solidFill>
                      <a:prstDash val="solid"/>
                      <a:round/>
                      <a:headEnd type="none" w="med" len="med"/>
                      <a:tailEnd type="none" w="med" len="med"/>
                    </a:lnR>
                  </a:tcPr>
                </a:tc>
                <a:tc hMerge="1">
                  <a:txBody>
                    <a:bodyPr/>
                    <a:lstStyle/>
                    <a:p>
                      <a:endParaRPr lang="en-GB"/>
                    </a:p>
                  </a:txBody>
                  <a:tcPr/>
                </a:tc>
                <a:tc hMerge="1">
                  <a:txBody>
                    <a:bodyPr/>
                    <a:lstStyle/>
                    <a:p>
                      <a:endParaRPr lang="en-US"/>
                    </a:p>
                  </a:txBody>
                  <a:tcPr>
                    <a:solidFill>
                      <a:srgbClr val="D1DFFF"/>
                    </a:solidFill>
                  </a:tcPr>
                </a:tc>
                <a:tc hMerge="1">
                  <a:txBody>
                    <a:bodyPr/>
                    <a:lstStyle/>
                    <a:p>
                      <a:endParaRPr lang="en-GB"/>
                    </a:p>
                  </a:txBody>
                  <a:tcPr/>
                </a:tc>
                <a:tc hMerge="1">
                  <a:txBody>
                    <a:bodyPr/>
                    <a:lstStyle/>
                    <a:p>
                      <a:endParaRPr lang="en-US"/>
                    </a:p>
                  </a:txBody>
                  <a:tcPr>
                    <a:lnR w="12700">
                      <a:solidFill>
                        <a:schemeClr val="tx1"/>
                      </a:solidFill>
                      <a:prstDash val="solid"/>
                    </a:lnR>
                  </a:tcPr>
                </a:tc>
                <a:tc hMerge="1">
                  <a:txBody>
                    <a:bodyPr/>
                    <a:lstStyle/>
                    <a:p>
                      <a:endParaRPr lang="en-GB"/>
                    </a:p>
                  </a:txBody>
                  <a:tcPr/>
                </a:tc>
                <a:tc>
                  <a:txBody>
                    <a:bodyPr/>
                    <a:lstStyle/>
                    <a:p>
                      <a:pPr algn="ctr">
                        <a:buNone/>
                      </a:pPr>
                      <a:r>
                        <a:rPr lang="en-US" altLang="zh-CN" sz="1800" dirty="0" err="1">
                          <a:solidFill>
                            <a:schemeClr val="tx1"/>
                          </a:solidFill>
                          <a:latin typeface="+mj-lt"/>
                          <a:sym typeface="+mn-ea"/>
                        </a:rPr>
                        <a:t>t</a:t>
                      </a:r>
                      <a:r>
                        <a:rPr lang="en-US" altLang="zh-CN" sz="1800" baseline="-25000" dirty="0" err="1">
                          <a:solidFill>
                            <a:schemeClr val="tx1"/>
                          </a:solidFill>
                          <a:latin typeface="+mj-lt"/>
                          <a:sym typeface="+mn-ea"/>
                        </a:rPr>
                        <a:t>lim</a:t>
                      </a:r>
                      <a:endParaRPr lang="en-US" altLang="zh-CN" sz="1800" i="1" baseline="-25000" dirty="0">
                        <a:solidFill>
                          <a:schemeClr val="tx1"/>
                        </a:solidFill>
                        <a:latin typeface="+mj-lt"/>
                        <a:sym typeface="+mn-ea"/>
                      </a:endParaRPr>
                    </a:p>
                  </a:txBody>
                  <a:tcPr marL="114855" marR="114855" marT="57428" marB="57428" anchor="ctr">
                    <a:lnL w="9525"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0"/>
                  </a:ext>
                </a:extLst>
              </a:tr>
              <a:tr h="545490">
                <a:tc>
                  <a:txBody>
                    <a:bodyPr/>
                    <a:lstStyle/>
                    <a:p>
                      <a:pPr algn="ctr" fontAlgn="ctr">
                        <a:buNone/>
                      </a:pPr>
                      <a:r>
                        <a:rPr lang="zh-CN" altLang="el-GR" sz="1400" b="1" dirty="0">
                          <a:solidFill>
                            <a:schemeClr val="tx1"/>
                          </a:solidFill>
                          <a:latin typeface="+mj-lt"/>
                        </a:rPr>
                        <a:t>𝛽</a:t>
                      </a:r>
                      <a:r>
                        <a:rPr lang="en-GB" altLang="zh-CN" sz="1400" b="1" baseline="-25000" dirty="0">
                          <a:solidFill>
                            <a:schemeClr val="tx1"/>
                          </a:solidFill>
                          <a:latin typeface="+mj-lt"/>
                        </a:rPr>
                        <a:t>0</a:t>
                      </a:r>
                      <a:endParaRPr lang="en-US" altLang="zh-CN" sz="1400" b="1" baseline="-25000" dirty="0">
                        <a:solidFill>
                          <a:schemeClr val="tx1"/>
                        </a:solidFill>
                        <a:latin typeface="+mj-lt"/>
                      </a:endParaRPr>
                    </a:p>
                  </a:txBody>
                  <a:tcPr marL="114855" marR="114855" marT="57428" marB="57428" anchor="ctr"/>
                </a:tc>
                <a:tc>
                  <a:txBody>
                    <a:bodyPr/>
                    <a:lstStyle/>
                    <a:p>
                      <a:pPr algn="ctr" fontAlgn="ctr">
                        <a:buNone/>
                      </a:pPr>
                      <a:r>
                        <a:rPr lang="zh-CN" altLang="el-GR" sz="1400" b="1" kern="1200" dirty="0">
                          <a:solidFill>
                            <a:schemeClr val="tx1"/>
                          </a:solidFill>
                          <a:latin typeface="+mn-lt"/>
                          <a:ea typeface="+mn-ea"/>
                          <a:cs typeface="+mn-cs"/>
                        </a:rPr>
                        <a:t>𝛽</a:t>
                      </a:r>
                      <a:r>
                        <a:rPr lang="en-GB" altLang="zh-CN" sz="1400" b="1" kern="1200" baseline="-25000" dirty="0">
                          <a:solidFill>
                            <a:schemeClr val="tx1"/>
                          </a:solidFill>
                          <a:latin typeface="+mn-lt"/>
                          <a:ea typeface="+mn-ea"/>
                          <a:cs typeface="+mn-cs"/>
                        </a:rPr>
                        <a:t>1</a:t>
                      </a:r>
                      <a:endParaRPr lang="en-US" altLang="zh-CN" sz="1400" b="1" kern="1200" baseline="-25000" dirty="0">
                        <a:solidFill>
                          <a:schemeClr val="tx1"/>
                        </a:solidFill>
                        <a:latin typeface="+mn-lt"/>
                        <a:ea typeface="+mn-ea"/>
                        <a:cs typeface="+mn-cs"/>
                      </a:endParaRPr>
                    </a:p>
                  </a:txBody>
                  <a:tcPr marL="114855" marR="114855" marT="57428" marB="57428" anchor="ctr"/>
                </a:tc>
                <a:tc>
                  <a:txBody>
                    <a:bodyPr/>
                    <a:lstStyle/>
                    <a:p>
                      <a:pPr algn="ctr" fontAlgn="ctr">
                        <a:buNone/>
                      </a:pPr>
                      <a:r>
                        <a:rPr lang="zh-CN" altLang="el-GR" sz="1400" b="1" kern="1200" dirty="0">
                          <a:solidFill>
                            <a:schemeClr val="tx1"/>
                          </a:solidFill>
                          <a:latin typeface="+mn-lt"/>
                          <a:ea typeface="+mn-ea"/>
                          <a:cs typeface="+mn-cs"/>
                        </a:rPr>
                        <a:t>𝛽</a:t>
                      </a:r>
                      <a:r>
                        <a:rPr lang="en-GB" altLang="zh-CN" sz="1400" b="1" kern="1200" baseline="-25000" dirty="0">
                          <a:solidFill>
                            <a:schemeClr val="tx1"/>
                          </a:solidFill>
                          <a:latin typeface="+mn-lt"/>
                          <a:ea typeface="+mn-ea"/>
                          <a:cs typeface="+mn-cs"/>
                        </a:rPr>
                        <a:t>2</a:t>
                      </a:r>
                      <a:endParaRPr lang="en-US" altLang="zh-CN" sz="1400" b="1" kern="1200" baseline="-25000" dirty="0">
                        <a:solidFill>
                          <a:schemeClr val="tx1"/>
                        </a:solidFill>
                        <a:latin typeface="+mn-lt"/>
                        <a:ea typeface="+mn-ea"/>
                        <a:cs typeface="+mn-cs"/>
                      </a:endParaRPr>
                    </a:p>
                  </a:txBody>
                  <a:tcPr marL="114855" marR="114855" marT="57428" marB="57428" anchor="ctr"/>
                </a:tc>
                <a:tc>
                  <a:txBody>
                    <a:bodyPr/>
                    <a:lstStyle/>
                    <a:p>
                      <a:pPr algn="ctr" fontAlgn="ctr">
                        <a:buNone/>
                      </a:pPr>
                      <a:r>
                        <a:rPr lang="zh-CN" altLang="el-GR" sz="1400" b="1" kern="1200" dirty="0">
                          <a:solidFill>
                            <a:schemeClr val="tx1"/>
                          </a:solidFill>
                          <a:latin typeface="+mn-lt"/>
                          <a:ea typeface="+mn-ea"/>
                          <a:cs typeface="+mn-cs"/>
                        </a:rPr>
                        <a:t>𝛽</a:t>
                      </a:r>
                      <a:r>
                        <a:rPr lang="en-GB" altLang="zh-CN" sz="1400" b="1" kern="1200" baseline="-25000" dirty="0">
                          <a:solidFill>
                            <a:schemeClr val="tx1"/>
                          </a:solidFill>
                          <a:latin typeface="+mn-lt"/>
                          <a:ea typeface="+mn-ea"/>
                          <a:cs typeface="+mn-cs"/>
                        </a:rPr>
                        <a:t>3</a:t>
                      </a:r>
                      <a:endParaRPr lang="en-US" altLang="zh-CN" sz="1400" b="1" kern="1200" baseline="-25000" dirty="0">
                        <a:solidFill>
                          <a:schemeClr val="tx1"/>
                        </a:solidFill>
                        <a:latin typeface="+mn-lt"/>
                        <a:ea typeface="+mn-ea"/>
                        <a:cs typeface="+mn-cs"/>
                      </a:endParaRPr>
                    </a:p>
                  </a:txBody>
                  <a:tcPr marL="114855" marR="114855" marT="57428" marB="57428" anchor="ctr"/>
                </a:tc>
                <a:tc>
                  <a:txBody>
                    <a:bodyPr/>
                    <a:lstStyle/>
                    <a:p>
                      <a:pPr algn="ctr" fontAlgn="ctr">
                        <a:buNone/>
                      </a:pPr>
                      <a:r>
                        <a:rPr lang="zh-CN" altLang="el-GR" sz="1400" b="1" kern="1200" dirty="0">
                          <a:solidFill>
                            <a:schemeClr val="tx1"/>
                          </a:solidFill>
                          <a:latin typeface="+mn-lt"/>
                          <a:ea typeface="+mn-ea"/>
                          <a:cs typeface="+mn-cs"/>
                        </a:rPr>
                        <a:t>𝛽</a:t>
                      </a:r>
                      <a:r>
                        <a:rPr lang="en-GB" altLang="zh-CN" sz="1400" b="1" kern="1200" baseline="-25000" dirty="0">
                          <a:solidFill>
                            <a:schemeClr val="tx1"/>
                          </a:solidFill>
                          <a:latin typeface="+mn-lt"/>
                          <a:ea typeface="+mn-ea"/>
                          <a:cs typeface="+mn-cs"/>
                        </a:rPr>
                        <a:t>4</a:t>
                      </a:r>
                      <a:endParaRPr lang="en-US" altLang="zh-CN" sz="1400" b="1" kern="1200" baseline="-25000" dirty="0">
                        <a:solidFill>
                          <a:schemeClr val="tx1"/>
                        </a:solidFill>
                        <a:latin typeface="+mn-lt"/>
                        <a:ea typeface="+mn-ea"/>
                        <a:cs typeface="+mn-cs"/>
                      </a:endParaRPr>
                    </a:p>
                  </a:txBody>
                  <a:tcPr marL="114855" marR="114855" marT="57428" marB="57428" anchor="ctr"/>
                </a:tc>
                <a:tc>
                  <a:txBody>
                    <a:bodyPr/>
                    <a:lstStyle/>
                    <a:p>
                      <a:pPr algn="ctr" fontAlgn="ctr">
                        <a:buNone/>
                      </a:pPr>
                      <a:r>
                        <a:rPr lang="zh-CN" altLang="el-GR" sz="1400" b="1" kern="1200" dirty="0">
                          <a:solidFill>
                            <a:schemeClr val="tx1"/>
                          </a:solidFill>
                          <a:latin typeface="+mn-lt"/>
                          <a:ea typeface="+mn-ea"/>
                          <a:cs typeface="+mn-cs"/>
                        </a:rPr>
                        <a:t>𝛽</a:t>
                      </a:r>
                      <a:r>
                        <a:rPr lang="en-GB" altLang="zh-CN" sz="1400" b="1" kern="1200" baseline="-25000" dirty="0">
                          <a:solidFill>
                            <a:schemeClr val="tx1"/>
                          </a:solidFill>
                          <a:latin typeface="+mn-lt"/>
                          <a:ea typeface="+mn-ea"/>
                          <a:cs typeface="+mn-cs"/>
                        </a:rPr>
                        <a:t>5</a:t>
                      </a:r>
                      <a:endParaRPr lang="en-US" altLang="zh-CN" sz="1400" b="1" kern="1200" baseline="-25000" dirty="0">
                        <a:solidFill>
                          <a:schemeClr val="tx1"/>
                        </a:solidFill>
                        <a:latin typeface="+mn-lt"/>
                        <a:ea typeface="+mn-ea"/>
                        <a:cs typeface="+mn-cs"/>
                      </a:endParaRPr>
                    </a:p>
                  </a:txBody>
                  <a:tcPr marL="114855" marR="114855" marT="57428" marB="57428" anchor="ctr">
                    <a:lnR w="9525" cap="flat" cmpd="sng" algn="ctr">
                      <a:solidFill>
                        <a:schemeClr val="tx1"/>
                      </a:solidFill>
                      <a:prstDash val="solid"/>
                      <a:round/>
                      <a:headEnd type="none" w="med" len="med"/>
                      <a:tailEnd type="none" w="med" len="med"/>
                    </a:lnR>
                  </a:tcPr>
                </a:tc>
                <a:tc>
                  <a:txBody>
                    <a:bodyPr/>
                    <a:lstStyle/>
                    <a:p>
                      <a:pPr algn="ctr" fontAlgn="ctr">
                        <a:buNone/>
                      </a:pPr>
                      <a:endParaRPr lang="en-US" altLang="zh-CN" sz="1100" dirty="0">
                        <a:solidFill>
                          <a:schemeClr val="tx1"/>
                        </a:solidFill>
                        <a:latin typeface="+mj-lt"/>
                      </a:endParaRPr>
                    </a:p>
                  </a:txBody>
                  <a:tcPr marL="114855" marR="114855" marT="57428" marB="57428" anchor="ctr">
                    <a:lnL w="9525"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1"/>
                  </a:ext>
                </a:extLst>
              </a:tr>
              <a:tr h="0">
                <a:tc>
                  <a:txBody>
                    <a:bodyPr/>
                    <a:lstStyle/>
                    <a:p>
                      <a:pPr algn="ctr">
                        <a:buNone/>
                      </a:pPr>
                      <a:r>
                        <a:rPr lang="en-US" altLang="zh-CN" sz="1200" b="1" dirty="0"/>
                        <a:t>40.6536</a:t>
                      </a:r>
                      <a:endParaRPr lang="en-US" altLang="zh-CN" sz="1200" dirty="0">
                        <a:solidFill>
                          <a:schemeClr val="tx1"/>
                        </a:solidFill>
                        <a:latin typeface="+mj-lt"/>
                        <a:sym typeface="+mn-ea"/>
                      </a:endParaRPr>
                    </a:p>
                  </a:txBody>
                  <a:tcPr marL="114855" marR="114855" marT="57428" marB="57428" anchor="ctr"/>
                </a:tc>
                <a:tc>
                  <a:txBody>
                    <a:bodyPr/>
                    <a:lstStyle/>
                    <a:p>
                      <a:pPr algn="ctr">
                        <a:buNone/>
                      </a:pPr>
                      <a:r>
                        <a:rPr lang="en-US" altLang="zh-CN" sz="1200" b="1" dirty="0"/>
                        <a:t>48.0266</a:t>
                      </a:r>
                      <a:endParaRPr lang="en-US" altLang="zh-CN" sz="1200" dirty="0">
                        <a:solidFill>
                          <a:schemeClr val="tx1"/>
                        </a:solidFill>
                        <a:latin typeface="+mj-lt"/>
                        <a:sym typeface="+mn-ea"/>
                      </a:endParaRPr>
                    </a:p>
                  </a:txBody>
                  <a:tcPr marL="114855" marR="114855" marT="57428" marB="57428" anchor="ctr"/>
                </a:tc>
                <a:tc>
                  <a:txBody>
                    <a:bodyPr/>
                    <a:lstStyle/>
                    <a:p>
                      <a:pPr algn="ctr">
                        <a:buNone/>
                      </a:pPr>
                      <a:r>
                        <a:rPr lang="en-US" altLang="zh-CN" sz="1200" b="1" dirty="0"/>
                        <a:t>37.7207</a:t>
                      </a:r>
                      <a:endParaRPr lang="en-US" altLang="zh-CN" sz="1200" dirty="0">
                        <a:solidFill>
                          <a:schemeClr val="tx1"/>
                        </a:solidFill>
                        <a:latin typeface="+mj-lt"/>
                      </a:endParaRPr>
                    </a:p>
                  </a:txBody>
                  <a:tcPr marL="114855" marR="114855" marT="57428" marB="57428" anchor="ctr"/>
                </a:tc>
                <a:tc>
                  <a:txBody>
                    <a:bodyPr/>
                    <a:lstStyle/>
                    <a:p>
                      <a:pPr algn="ctr">
                        <a:buNone/>
                      </a:pPr>
                      <a:r>
                        <a:rPr lang="en-US" altLang="zh-CN" sz="1200" b="1" dirty="0"/>
                        <a:t>22.9009</a:t>
                      </a:r>
                      <a:endParaRPr lang="en-US" altLang="zh-CN" sz="1200" dirty="0">
                        <a:solidFill>
                          <a:schemeClr val="tx1"/>
                        </a:solidFill>
                        <a:latin typeface="+mj-lt"/>
                      </a:endParaRPr>
                    </a:p>
                  </a:txBody>
                  <a:tcPr marL="114855" marR="114855" marT="57428" marB="57428" anchor="ctr"/>
                </a:tc>
                <a:tc>
                  <a:txBody>
                    <a:bodyPr/>
                    <a:lstStyle/>
                    <a:p>
                      <a:pPr algn="ctr">
                        <a:buNone/>
                      </a:pPr>
                      <a:r>
                        <a:rPr lang="en-US" altLang="zh-CN" sz="1200" b="1" dirty="0"/>
                        <a:t>45.8512</a:t>
                      </a:r>
                      <a:endParaRPr lang="en-US" altLang="zh-CN" sz="1200" dirty="0">
                        <a:solidFill>
                          <a:schemeClr val="tx1"/>
                        </a:solidFill>
                        <a:latin typeface="+mj-lt"/>
                      </a:endParaRPr>
                    </a:p>
                  </a:txBody>
                  <a:tcPr marL="114855" marR="114855" marT="57428" marB="57428" anchor="ctr"/>
                </a:tc>
                <a:tc>
                  <a:txBody>
                    <a:bodyPr/>
                    <a:lstStyle/>
                    <a:p>
                      <a:pPr algn="ctr">
                        <a:buNone/>
                      </a:pPr>
                      <a:r>
                        <a:rPr lang="en-US" altLang="zh-CN" sz="1200" b="1" dirty="0"/>
                        <a:t>34.4884</a:t>
                      </a:r>
                      <a:endParaRPr lang="en-US" altLang="zh-CN" sz="1200" dirty="0">
                        <a:solidFill>
                          <a:schemeClr val="tx1"/>
                        </a:solidFill>
                        <a:latin typeface="+mj-lt"/>
                      </a:endParaRPr>
                    </a:p>
                  </a:txBody>
                  <a:tcPr marL="114855" marR="114855" marT="57428" marB="57428" anchor="ctr">
                    <a:lnR w="9525" cap="flat" cmpd="sng" algn="ctr">
                      <a:solidFill>
                        <a:schemeClr val="tx1"/>
                      </a:solidFill>
                      <a:prstDash val="solid"/>
                      <a:round/>
                      <a:headEnd type="none" w="med" len="med"/>
                      <a:tailEnd type="none" w="med" len="med"/>
                    </a:lnR>
                  </a:tcPr>
                </a:tc>
                <a:tc>
                  <a:txBody>
                    <a:bodyPr/>
                    <a:lstStyle/>
                    <a:p>
                      <a:pPr algn="ctr">
                        <a:buNone/>
                      </a:pPr>
                      <a:r>
                        <a:rPr lang="en-US" altLang="zh-CN" sz="1200" b="1" dirty="0"/>
                        <a:t>1.9603</a:t>
                      </a:r>
                      <a:endParaRPr lang="en-US" altLang="zh-CN" sz="1200" dirty="0">
                        <a:solidFill>
                          <a:schemeClr val="tx1"/>
                        </a:solidFill>
                        <a:latin typeface="+mj-lt"/>
                      </a:endParaRPr>
                    </a:p>
                  </a:txBody>
                  <a:tcPr marL="114855" marR="114855" marT="57428" marB="57428" anchor="ctr">
                    <a:lnL w="9525"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bl>
          </a:graphicData>
        </a:graphic>
      </p:graphicFrame>
      <p:pic>
        <p:nvPicPr>
          <p:cNvPr id="24" name="图片 23" descr="形状&#10;&#10;AI 生成的内容可能不正确。">
            <a:extLst>
              <a:ext uri="{FF2B5EF4-FFF2-40B4-BE49-F238E27FC236}">
                <a16:creationId xmlns:a16="http://schemas.microsoft.com/office/drawing/2014/main" id="{533B412E-272E-6F2B-9707-1C74CF9E4A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8187" y="3518841"/>
            <a:ext cx="2623713" cy="1323535"/>
          </a:xfrm>
          <a:prstGeom prst="rect">
            <a:avLst/>
          </a:prstGeom>
        </p:spPr>
      </p:pic>
      <p:sp>
        <p:nvSpPr>
          <p:cNvPr id="32" name="文本框 31">
            <a:extLst>
              <a:ext uri="{FF2B5EF4-FFF2-40B4-BE49-F238E27FC236}">
                <a16:creationId xmlns:a16="http://schemas.microsoft.com/office/drawing/2014/main" id="{43FA9C6F-0B4C-8067-E9FA-FFE3F44AFBC8}"/>
              </a:ext>
            </a:extLst>
          </p:cNvPr>
          <p:cNvSpPr txBox="1"/>
          <p:nvPr/>
        </p:nvSpPr>
        <p:spPr>
          <a:xfrm>
            <a:off x="6460437" y="5742538"/>
            <a:ext cx="5456260" cy="646331"/>
          </a:xfrm>
          <a:prstGeom prst="rect">
            <a:avLst/>
          </a:prstGeom>
          <a:noFill/>
        </p:spPr>
        <p:txBody>
          <a:bodyPr wrap="square">
            <a:spAutoFit/>
          </a:bodyPr>
          <a:lstStyle/>
          <a:p>
            <a:pPr indent="0" fontAlgn="auto">
              <a:spcBef>
                <a:spcPts val="0"/>
              </a:spcBef>
              <a:buFont typeface="Arial" panose="020B0604020202020204" pitchFamily="34" charset="0"/>
              <a:buNone/>
            </a:pPr>
            <a:r>
              <a:rPr lang="en-US" altLang="zh-CN" sz="1800" b="1" dirty="0">
                <a:solidFill>
                  <a:schemeClr val="accent1">
                    <a:lumMod val="75000"/>
                  </a:schemeClr>
                </a:solidFill>
                <a:sym typeface="+mn-ea"/>
              </a:rPr>
              <a:t>Chi-Square test:  </a:t>
            </a:r>
            <a:r>
              <a:rPr lang="en-US" altLang="zh-CN" sz="1800" dirty="0">
                <a:sym typeface="+mn-ea"/>
              </a:rPr>
              <a:t>X</a:t>
            </a:r>
            <a:r>
              <a:rPr lang="en-US" altLang="zh-CN" sz="1800" baseline="30000" dirty="0">
                <a:sym typeface="+mn-ea"/>
              </a:rPr>
              <a:t>2</a:t>
            </a:r>
            <a:r>
              <a:rPr lang="en-US" altLang="zh-CN" sz="1800" baseline="-25000" dirty="0">
                <a:sym typeface="+mn-ea"/>
              </a:rPr>
              <a:t>obs</a:t>
            </a:r>
            <a:r>
              <a:rPr lang="en-US" altLang="zh-CN" sz="1800" dirty="0">
                <a:sym typeface="+mn-ea"/>
              </a:rPr>
              <a:t>: </a:t>
            </a:r>
            <a:r>
              <a:rPr lang="en-GB" dirty="0"/>
              <a:t>14.7357</a:t>
            </a:r>
            <a:r>
              <a:rPr lang="en-US" altLang="zh-CN" sz="1800" dirty="0">
                <a:sym typeface="+mn-ea"/>
              </a:rPr>
              <a:t> </a:t>
            </a:r>
          </a:p>
          <a:p>
            <a:pPr indent="0" fontAlgn="auto">
              <a:spcBef>
                <a:spcPts val="0"/>
              </a:spcBef>
              <a:buFont typeface="Arial" panose="020B0604020202020204" pitchFamily="34" charset="0"/>
              <a:buNone/>
            </a:pPr>
            <a:r>
              <a:rPr lang="en-US" altLang="zh-CN" dirty="0">
                <a:sym typeface="+mn-ea"/>
              </a:rPr>
              <a:t>		</a:t>
            </a:r>
            <a:r>
              <a:rPr lang="en-US" altLang="zh-CN" sz="1800" dirty="0">
                <a:sym typeface="+mn-ea"/>
              </a:rPr>
              <a:t>(X</a:t>
            </a:r>
            <a:r>
              <a:rPr lang="en-US" altLang="zh-CN" sz="1800" baseline="30000" dirty="0">
                <a:sym typeface="+mn-ea"/>
              </a:rPr>
              <a:t>2</a:t>
            </a:r>
            <a:r>
              <a:rPr lang="en-US" altLang="zh-CN" sz="1800" baseline="-25000" dirty="0">
                <a:sym typeface="+mn-ea"/>
              </a:rPr>
              <a:t>lim_inf</a:t>
            </a:r>
            <a:r>
              <a:rPr lang="en-US" altLang="zh-CN" sz="1800" dirty="0">
                <a:sym typeface="+mn-ea"/>
              </a:rPr>
              <a:t>:</a:t>
            </a:r>
            <a:r>
              <a:rPr lang="en-GB" dirty="0"/>
              <a:t> 0.9679, </a:t>
            </a:r>
            <a:r>
              <a:rPr lang="en-US" altLang="zh-CN" dirty="0">
                <a:sym typeface="+mn-ea"/>
              </a:rPr>
              <a:t>X</a:t>
            </a:r>
            <a:r>
              <a:rPr lang="en-US" altLang="zh-CN" baseline="30000" dirty="0">
                <a:sym typeface="+mn-ea"/>
              </a:rPr>
              <a:t>2</a:t>
            </a:r>
            <a:r>
              <a:rPr lang="en-US" altLang="zh-CN" baseline="-25000" dirty="0">
                <a:sym typeface="+mn-ea"/>
              </a:rPr>
              <a:t>lim_sup</a:t>
            </a:r>
            <a:r>
              <a:rPr lang="en-US" altLang="zh-CN" dirty="0">
                <a:sym typeface="+mn-ea"/>
              </a:rPr>
              <a:t>:</a:t>
            </a:r>
            <a:r>
              <a:rPr lang="en-GB" dirty="0"/>
              <a:t> 1.0326</a:t>
            </a:r>
            <a:r>
              <a:rPr lang="en-US" altLang="zh-CN" sz="1800" dirty="0">
                <a:sym typeface="+mn-ea"/>
              </a:rPr>
              <a:t>)</a:t>
            </a:r>
            <a:endParaRPr lang="en-US" altLang="zh-CN" sz="1800" dirty="0">
              <a:solidFill>
                <a:srgbClr val="004BF6"/>
              </a:solidFill>
              <a:latin typeface="Noto Serif SC Black" panose="02020200000000000000" charset="-122"/>
              <a:ea typeface="Noto Serif SC Black" panose="02020200000000000000" charset="-122"/>
              <a:sym typeface="+mn-ea"/>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9C279-61DB-DE31-5D74-B6CFCF95B045}"/>
            </a:ext>
          </a:extLst>
        </p:cNvPr>
        <p:cNvGrpSpPr/>
        <p:nvPr/>
      </p:nvGrpSpPr>
      <p:grpSpPr>
        <a:xfrm>
          <a:off x="0" y="0"/>
          <a:ext cx="0" cy="0"/>
          <a:chOff x="0" y="0"/>
          <a:chExt cx="0" cy="0"/>
        </a:xfrm>
      </p:grpSpPr>
      <p:pic>
        <p:nvPicPr>
          <p:cNvPr id="7" name="图片 6" descr="图表, 散点图&#10;&#10;AI 生成的内容可能不正确。">
            <a:extLst>
              <a:ext uri="{FF2B5EF4-FFF2-40B4-BE49-F238E27FC236}">
                <a16:creationId xmlns:a16="http://schemas.microsoft.com/office/drawing/2014/main" id="{A61CCDA7-2D09-EFC4-B725-EA0B38D96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2951" y="867251"/>
            <a:ext cx="8289049" cy="4597832"/>
          </a:xfrm>
          <a:prstGeom prst="rect">
            <a:avLst/>
          </a:prstGeom>
        </p:spPr>
      </p:pic>
      <p:sp>
        <p:nvSpPr>
          <p:cNvPr id="10" name="文本框 9">
            <a:extLst>
              <a:ext uri="{FF2B5EF4-FFF2-40B4-BE49-F238E27FC236}">
                <a16:creationId xmlns:a16="http://schemas.microsoft.com/office/drawing/2014/main" id="{8595CE2B-5250-F896-D25A-F324E4043E58}"/>
              </a:ext>
            </a:extLst>
          </p:cNvPr>
          <p:cNvSpPr txBox="1"/>
          <p:nvPr/>
        </p:nvSpPr>
        <p:spPr>
          <a:xfrm>
            <a:off x="525780" y="1127272"/>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sym typeface="+mn-ea"/>
              </a:rPr>
              <a:t>Polynomial Trend Removal</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sp>
        <p:nvSpPr>
          <p:cNvPr id="2" name="文本框 1">
            <a:extLst>
              <a:ext uri="{FF2B5EF4-FFF2-40B4-BE49-F238E27FC236}">
                <a16:creationId xmlns:a16="http://schemas.microsoft.com/office/drawing/2014/main" id="{1629DD77-8A5B-563A-AC7D-484190378CFB}"/>
              </a:ext>
            </a:extLst>
          </p:cNvPr>
          <p:cNvSpPr txBox="1"/>
          <p:nvPr>
            <p:custDataLst>
              <p:tags r:id="rId2"/>
            </p:custDataLst>
          </p:nvPr>
        </p:nvSpPr>
        <p:spPr>
          <a:xfrm>
            <a:off x="5786722" y="5538946"/>
            <a:ext cx="5046980" cy="404406"/>
          </a:xfrm>
          <a:prstGeom prst="rect">
            <a:avLst/>
          </a:prstGeom>
          <a:noFill/>
        </p:spPr>
        <p:txBody>
          <a:bodyPr wrap="square" rtlCol="0">
            <a:spAutoFit/>
          </a:bodyPr>
          <a:lstStyle/>
          <a:p>
            <a:pPr indent="0" algn="ctr" fontAlgn="auto">
              <a:lnSpc>
                <a:spcPct val="200000"/>
              </a:lnSpc>
              <a:buClrTx/>
              <a:buSzTx/>
              <a:buFontTx/>
            </a:pPr>
            <a:r>
              <a:rPr lang="en-US" altLang="en-US" sz="1200" dirty="0"/>
              <a:t>Fig.04 </a:t>
            </a:r>
            <a:r>
              <a:rPr lang="en-US" altLang="zh-CN" sz="1200" dirty="0">
                <a:sym typeface="+mn-ea"/>
              </a:rPr>
              <a:t> Residuals Distribution after Removal of Polynomial Trend</a:t>
            </a:r>
            <a:endParaRPr lang="en-US" altLang="zh-CN" sz="1200" dirty="0"/>
          </a:p>
        </p:txBody>
      </p:sp>
      <p:sp>
        <p:nvSpPr>
          <p:cNvPr id="27" name="文本框 26">
            <a:extLst>
              <a:ext uri="{FF2B5EF4-FFF2-40B4-BE49-F238E27FC236}">
                <a16:creationId xmlns:a16="http://schemas.microsoft.com/office/drawing/2014/main" id="{F35209EF-1FAE-F68E-01D9-576E6AA4C44F}"/>
              </a:ext>
            </a:extLst>
          </p:cNvPr>
          <p:cNvSpPr txBox="1"/>
          <p:nvPr/>
        </p:nvSpPr>
        <p:spPr>
          <a:xfrm>
            <a:off x="603253" y="4558357"/>
            <a:ext cx="3909479" cy="1384995"/>
          </a:xfrm>
          <a:prstGeom prst="rect">
            <a:avLst/>
          </a:prstGeom>
          <a:noFill/>
        </p:spPr>
        <p:txBody>
          <a:bodyPr wrap="square">
            <a:spAutoFit/>
          </a:bodyPr>
          <a:lstStyle/>
          <a:p>
            <a:pPr marL="171450" indent="-171450">
              <a:buFont typeface="Arial" panose="020B0604020202020204" pitchFamily="34" charset="0"/>
              <a:buChar char="•"/>
            </a:pPr>
            <a:r>
              <a:rPr lang="en-US" sz="1400" b="1" dirty="0"/>
              <a:t>The residuals exhibit localized structural patterns</a:t>
            </a:r>
            <a:r>
              <a:rPr lang="en-US" sz="1400" dirty="0"/>
              <a:t>, with a notable belt of negative residuals (subsidence) extending across the central and </a:t>
            </a:r>
            <a:r>
              <a:rPr lang="en-US" altLang="zh-CN" sz="1400" dirty="0"/>
              <a:t>edges</a:t>
            </a:r>
            <a:r>
              <a:rPr lang="en-US" sz="1400" dirty="0"/>
              <a:t> of the area. This suggests that the 2nd-order polynomial model fails to fully capture these spatial variations. </a:t>
            </a:r>
          </a:p>
        </p:txBody>
      </p:sp>
      <p:sp>
        <p:nvSpPr>
          <p:cNvPr id="6" name="文本框 5">
            <a:extLst>
              <a:ext uri="{FF2B5EF4-FFF2-40B4-BE49-F238E27FC236}">
                <a16:creationId xmlns:a16="http://schemas.microsoft.com/office/drawing/2014/main" id="{E2623719-8B26-5939-471B-B6A1EF2BD034}"/>
              </a:ext>
            </a:extLst>
          </p:cNvPr>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03 - </a:t>
            </a:r>
            <a:r>
              <a:rPr lang="en-US" altLang="zh-CN" dirty="0">
                <a:latin typeface="Noto Serif SC Black" panose="02020200000000000000" charset="-122"/>
                <a:ea typeface="Noto Serif SC Black" panose="02020200000000000000" charset="-122"/>
              </a:rPr>
              <a:t>Polynomial Trend Surface Modeling</a:t>
            </a:r>
            <a:endParaRPr lang="en-US" altLang="zh-CN" dirty="0">
              <a:solidFill>
                <a:srgbClr val="004BF6"/>
              </a:solidFill>
              <a:latin typeface="Noto Serif SC Black" panose="02020200000000000000" charset="-122"/>
              <a:ea typeface="Noto Serif SC Black" panose="02020200000000000000" charset="-122"/>
            </a:endParaRPr>
          </a:p>
        </p:txBody>
      </p:sp>
      <p:pic>
        <p:nvPicPr>
          <p:cNvPr id="13" name="图片 12">
            <a:extLst>
              <a:ext uri="{FF2B5EF4-FFF2-40B4-BE49-F238E27FC236}">
                <a16:creationId xmlns:a16="http://schemas.microsoft.com/office/drawing/2014/main" id="{CD3FCF68-CC48-4600-1706-6C32A57E9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8499" y="1742653"/>
            <a:ext cx="1057275" cy="285750"/>
          </a:xfrm>
          <a:prstGeom prst="rect">
            <a:avLst/>
          </a:prstGeom>
        </p:spPr>
      </p:pic>
    </p:spTree>
    <p:custDataLst>
      <p:tags r:id="rId1"/>
    </p:custDataLst>
    <p:extLst>
      <p:ext uri="{BB962C8B-B14F-4D97-AF65-F5344CB8AC3E}">
        <p14:creationId xmlns:p14="http://schemas.microsoft.com/office/powerpoint/2010/main" val="2701092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表, 表面图&#10;&#10;AI 生成的内容可能不正确。">
            <a:extLst>
              <a:ext uri="{FF2B5EF4-FFF2-40B4-BE49-F238E27FC236}">
                <a16:creationId xmlns:a16="http://schemas.microsoft.com/office/drawing/2014/main" id="{6682673E-CF70-E146-240D-EE2B1444A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143" y="0"/>
            <a:ext cx="6181857" cy="3428999"/>
          </a:xfrm>
          <a:prstGeom prst="rect">
            <a:avLst/>
          </a:prstGeom>
        </p:spPr>
      </p:pic>
      <p:pic>
        <p:nvPicPr>
          <p:cNvPr id="13" name="图片 12" descr="散点图&#10;&#10;AI 生成的内容可能不正确。">
            <a:extLst>
              <a:ext uri="{FF2B5EF4-FFF2-40B4-BE49-F238E27FC236}">
                <a16:creationId xmlns:a16="http://schemas.microsoft.com/office/drawing/2014/main" id="{E2C3E5C7-A77C-B2A5-3612-0B01F3E03C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3143" y="3310931"/>
            <a:ext cx="6308855" cy="3499443"/>
          </a:xfrm>
          <a:prstGeom prst="rect">
            <a:avLst/>
          </a:prstGeom>
        </p:spPr>
      </p:pic>
      <p:sp>
        <p:nvSpPr>
          <p:cNvPr id="6" name="文本框 5"/>
          <p:cNvSpPr txBox="1"/>
          <p:nvPr/>
        </p:nvSpPr>
        <p:spPr>
          <a:xfrm>
            <a:off x="525780" y="591185"/>
            <a:ext cx="9631045" cy="368300"/>
          </a:xfrm>
          <a:prstGeom prst="rect">
            <a:avLst/>
          </a:prstGeom>
          <a:noFill/>
        </p:spPr>
        <p:txBody>
          <a:bodyPr wrap="square" rtlCol="0">
            <a:spAutoFit/>
          </a:bodyPr>
          <a:lstStyle/>
          <a:p>
            <a:r>
              <a:rPr lang="en-US" altLang="zh-CN" dirty="0">
                <a:latin typeface="Noto Serif SC Black" panose="02020200000000000000" charset="-122"/>
                <a:ea typeface="Noto Serif SC Black" panose="02020200000000000000" charset="-122"/>
                <a:sym typeface="+mn-ea"/>
              </a:rPr>
              <a:t>04 - Bilinear Spline Interpolation of Residuals</a:t>
            </a:r>
            <a:endParaRPr lang="en-US" altLang="zh-CN" dirty="0">
              <a:solidFill>
                <a:srgbClr val="004BF6"/>
              </a:solidFill>
              <a:latin typeface="Noto Serif SC Black" panose="02020200000000000000" charset="-122"/>
              <a:ea typeface="Noto Serif SC Black" panose="02020200000000000000" charset="-122"/>
            </a:endParaRPr>
          </a:p>
        </p:txBody>
      </p:sp>
      <p:sp>
        <p:nvSpPr>
          <p:cNvPr id="10" name="文本框 9"/>
          <p:cNvSpPr txBox="1"/>
          <p:nvPr/>
        </p:nvSpPr>
        <p:spPr>
          <a:xfrm>
            <a:off x="525780" y="3851591"/>
            <a:ext cx="4059555" cy="337185"/>
          </a:xfrm>
          <a:prstGeom prst="rect">
            <a:avLst/>
          </a:prstGeom>
          <a:noFill/>
        </p:spPr>
        <p:txBody>
          <a:bodyPr wrap="square" rtlCol="0">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First Spline it.0</a:t>
            </a:r>
          </a:p>
        </p:txBody>
      </p:sp>
      <p:sp>
        <p:nvSpPr>
          <p:cNvPr id="4" name="文本框 3"/>
          <p:cNvSpPr txBox="1"/>
          <p:nvPr>
            <p:custDataLst>
              <p:tags r:id="rId2"/>
            </p:custDataLst>
          </p:nvPr>
        </p:nvSpPr>
        <p:spPr>
          <a:xfrm>
            <a:off x="6824445" y="6505659"/>
            <a:ext cx="4723819" cy="352341"/>
          </a:xfrm>
          <a:prstGeom prst="rect">
            <a:avLst/>
          </a:prstGeom>
          <a:noFill/>
        </p:spPr>
        <p:txBody>
          <a:bodyPr wrap="square" rtlCol="0">
            <a:spAutoFit/>
          </a:bodyPr>
          <a:lstStyle/>
          <a:p>
            <a:pPr indent="0" algn="ctr" fontAlgn="auto">
              <a:lnSpc>
                <a:spcPct val="200000"/>
              </a:lnSpc>
              <a:buClrTx/>
              <a:buSzTx/>
              <a:buFontTx/>
            </a:pPr>
            <a:r>
              <a:rPr lang="en-US" altLang="en-US" sz="1000" dirty="0"/>
              <a:t>Fig.05 </a:t>
            </a:r>
            <a:r>
              <a:rPr lang="en-GB" altLang="en-US" sz="1000" dirty="0">
                <a:sym typeface="+mn-ea"/>
              </a:rPr>
              <a:t>First </a:t>
            </a:r>
            <a:r>
              <a:rPr lang="en-US" altLang="zh-CN" sz="1000" dirty="0">
                <a:sym typeface="+mn-ea"/>
              </a:rPr>
              <a:t>Interpolation </a:t>
            </a:r>
            <a:r>
              <a:rPr lang="en-GB" altLang="zh-CN" sz="1000" dirty="0">
                <a:sym typeface="+mn-ea"/>
              </a:rPr>
              <a:t>of Spline</a:t>
            </a:r>
            <a:endParaRPr lang="en-US" altLang="zh-CN" sz="1000" dirty="0"/>
          </a:p>
        </p:txBody>
      </p:sp>
      <p:sp>
        <p:nvSpPr>
          <p:cNvPr id="5" name="文本框 4">
            <a:extLst>
              <a:ext uri="{FF2B5EF4-FFF2-40B4-BE49-F238E27FC236}">
                <a16:creationId xmlns:a16="http://schemas.microsoft.com/office/drawing/2014/main" id="{E312DAF9-17B5-8E22-D169-C579D42E9653}"/>
              </a:ext>
            </a:extLst>
          </p:cNvPr>
          <p:cNvSpPr txBox="1"/>
          <p:nvPr/>
        </p:nvSpPr>
        <p:spPr>
          <a:xfrm>
            <a:off x="603253" y="4574346"/>
            <a:ext cx="4586814" cy="523220"/>
          </a:xfrm>
          <a:prstGeom prst="rect">
            <a:avLst/>
          </a:prstGeom>
          <a:noFill/>
        </p:spPr>
        <p:txBody>
          <a:bodyPr wrap="square">
            <a:spAutoFit/>
          </a:bodyPr>
          <a:lstStyle/>
          <a:p>
            <a:pPr marL="171450" indent="-171450">
              <a:buFont typeface="Arial" panose="020B0604020202020204" pitchFamily="34" charset="0"/>
              <a:buChar char="•"/>
            </a:pPr>
            <a:r>
              <a:rPr lang="en-US" altLang="zh-CN" sz="1400" dirty="0"/>
              <a:t>Num of Spline Nodes in y: </a:t>
            </a:r>
            <a:r>
              <a:rPr lang="en-US" altLang="zh-CN" sz="1400" b="1" dirty="0"/>
              <a:t>15, resolution: ~700m</a:t>
            </a:r>
          </a:p>
          <a:p>
            <a:pPr marL="171450" indent="-171450">
              <a:buFont typeface="Arial" panose="020B0604020202020204" pitchFamily="34" charset="0"/>
              <a:buChar char="•"/>
            </a:pPr>
            <a:r>
              <a:rPr lang="en-US" sz="1400" dirty="0"/>
              <a:t>Num of </a:t>
            </a:r>
            <a:r>
              <a:rPr lang="en-US" altLang="zh-CN" sz="1400" dirty="0"/>
              <a:t>Spline Nodes in x: </a:t>
            </a:r>
            <a:r>
              <a:rPr lang="en-US" altLang="zh-CN" sz="1400" b="1" dirty="0"/>
              <a:t>15, resolution: ~1km</a:t>
            </a:r>
          </a:p>
        </p:txBody>
      </p:sp>
      <p:sp>
        <p:nvSpPr>
          <p:cNvPr id="7" name="文本框 6">
            <a:extLst>
              <a:ext uri="{FF2B5EF4-FFF2-40B4-BE49-F238E27FC236}">
                <a16:creationId xmlns:a16="http://schemas.microsoft.com/office/drawing/2014/main" id="{07638881-3B25-8971-F2E3-0A4D8A2BCC4C}"/>
              </a:ext>
            </a:extLst>
          </p:cNvPr>
          <p:cNvSpPr txBox="1"/>
          <p:nvPr/>
        </p:nvSpPr>
        <p:spPr>
          <a:xfrm>
            <a:off x="603253" y="4237161"/>
            <a:ext cx="5855970" cy="307777"/>
          </a:xfrm>
          <a:prstGeom prst="rect">
            <a:avLst/>
          </a:prstGeom>
          <a:noFill/>
        </p:spPr>
        <p:txBody>
          <a:bodyPr wrap="square" rtlCol="0">
            <a:spAutoFit/>
          </a:bodyPr>
          <a:lstStyle/>
          <a:p>
            <a:r>
              <a:rPr lang="en-US" altLang="zh-CN" sz="1400" dirty="0">
                <a:latin typeface="Noto Serif SC Black" panose="02020200000000000000" charset="-122"/>
                <a:ea typeface="Noto Serif SC Black" panose="02020200000000000000" charset="-122"/>
              </a:rPr>
              <a:t>Setting nodes</a:t>
            </a:r>
          </a:p>
        </p:txBody>
      </p:sp>
      <p:sp>
        <p:nvSpPr>
          <p:cNvPr id="2" name="文本框 1">
            <a:extLst>
              <a:ext uri="{FF2B5EF4-FFF2-40B4-BE49-F238E27FC236}">
                <a16:creationId xmlns:a16="http://schemas.microsoft.com/office/drawing/2014/main" id="{5D907353-DBDB-0E96-5DF9-E6770C0AF395}"/>
              </a:ext>
            </a:extLst>
          </p:cNvPr>
          <p:cNvSpPr txBox="1"/>
          <p:nvPr/>
        </p:nvSpPr>
        <p:spPr>
          <a:xfrm>
            <a:off x="525780" y="5541526"/>
            <a:ext cx="6278032" cy="861774"/>
          </a:xfrm>
          <a:prstGeom prst="rect">
            <a:avLst/>
          </a:prstGeom>
          <a:noFill/>
        </p:spPr>
        <p:txBody>
          <a:bodyPr wrap="square">
            <a:spAutoFit/>
          </a:bodyPr>
          <a:lstStyle/>
          <a:p>
            <a:r>
              <a:rPr lang="en-US" altLang="zh-CN" sz="1600" dirty="0">
                <a:solidFill>
                  <a:schemeClr val="accent1">
                    <a:lumMod val="75000"/>
                  </a:schemeClr>
                </a:solidFill>
                <a:latin typeface="Noto Serif SC Black" panose="02020200000000000000" charset="-122"/>
                <a:ea typeface="Noto Serif SC Black" panose="02020200000000000000" charset="-122"/>
              </a:rPr>
              <a:t>Chi Square Test</a:t>
            </a:r>
          </a:p>
          <a:p>
            <a:pPr indent="0" fontAlgn="auto">
              <a:spcBef>
                <a:spcPts val="0"/>
              </a:spcBef>
              <a:buFont typeface="Arial" panose="020B0604020202020204" pitchFamily="34" charset="0"/>
              <a:buNone/>
            </a:pPr>
            <a:r>
              <a:rPr lang="en-US" altLang="zh-CN" sz="1800" dirty="0">
                <a:sym typeface="+mn-ea"/>
              </a:rPr>
              <a:t>		</a:t>
            </a:r>
            <a:r>
              <a:rPr lang="en-US" altLang="zh-CN" sz="1400" b="1" dirty="0">
                <a:sym typeface="+mn-ea"/>
              </a:rPr>
              <a:t>X</a:t>
            </a:r>
            <a:r>
              <a:rPr lang="en-US" altLang="zh-CN" sz="1400" b="1" baseline="30000" dirty="0">
                <a:sym typeface="+mn-ea"/>
              </a:rPr>
              <a:t>2</a:t>
            </a:r>
            <a:r>
              <a:rPr lang="en-US" altLang="zh-CN" sz="1400" b="1" baseline="-25000" dirty="0">
                <a:sym typeface="+mn-ea"/>
              </a:rPr>
              <a:t>obs</a:t>
            </a:r>
            <a:r>
              <a:rPr lang="en-US" altLang="zh-CN" sz="1400" b="1" dirty="0">
                <a:sym typeface="+mn-ea"/>
              </a:rPr>
              <a:t>= </a:t>
            </a:r>
            <a:r>
              <a:rPr lang="en-GB" sz="1400" b="1" dirty="0"/>
              <a:t>2.4015 </a:t>
            </a:r>
            <a:r>
              <a:rPr lang="en-US" altLang="zh-CN" sz="1400" b="1" dirty="0">
                <a:sym typeface="+mn-ea"/>
              </a:rPr>
              <a:t> </a:t>
            </a:r>
          </a:p>
          <a:p>
            <a:pPr indent="0" fontAlgn="auto">
              <a:spcBef>
                <a:spcPts val="0"/>
              </a:spcBef>
              <a:buFont typeface="Arial" panose="020B0604020202020204" pitchFamily="34" charset="0"/>
              <a:buNone/>
            </a:pPr>
            <a:r>
              <a:rPr lang="en-US" altLang="zh-CN" sz="1400" b="1" dirty="0">
                <a:sym typeface="+mn-ea"/>
              </a:rPr>
              <a:t>		(X</a:t>
            </a:r>
            <a:r>
              <a:rPr lang="en-US" altLang="zh-CN" sz="1400" b="1" baseline="30000" dirty="0">
                <a:sym typeface="+mn-ea"/>
              </a:rPr>
              <a:t>2</a:t>
            </a:r>
            <a:r>
              <a:rPr lang="en-US" altLang="zh-CN" sz="1400" b="1" baseline="-25000" dirty="0">
                <a:sym typeface="+mn-ea"/>
              </a:rPr>
              <a:t>lim_inf</a:t>
            </a:r>
            <a:r>
              <a:rPr lang="en-US" altLang="zh-CN" sz="1400" b="1" dirty="0">
                <a:sym typeface="+mn-ea"/>
              </a:rPr>
              <a:t>:</a:t>
            </a:r>
            <a:r>
              <a:rPr lang="en-GB" sz="1400" b="1" dirty="0"/>
              <a:t> 0.9674, </a:t>
            </a:r>
            <a:r>
              <a:rPr lang="en-US" altLang="zh-CN" sz="1400" b="1" dirty="0">
                <a:sym typeface="+mn-ea"/>
              </a:rPr>
              <a:t>X</a:t>
            </a:r>
            <a:r>
              <a:rPr lang="en-US" altLang="zh-CN" sz="1400" b="1" baseline="30000" dirty="0">
                <a:sym typeface="+mn-ea"/>
              </a:rPr>
              <a:t>2</a:t>
            </a:r>
            <a:r>
              <a:rPr lang="en-US" altLang="zh-CN" sz="1400" b="1" baseline="-25000" dirty="0">
                <a:sym typeface="+mn-ea"/>
              </a:rPr>
              <a:t>lim_sup</a:t>
            </a:r>
            <a:r>
              <a:rPr lang="en-US" altLang="zh-CN" sz="1400" b="1" dirty="0">
                <a:sym typeface="+mn-ea"/>
              </a:rPr>
              <a:t>:</a:t>
            </a:r>
            <a:r>
              <a:rPr lang="en-GB" sz="1400" b="1" dirty="0"/>
              <a:t> 1.0331</a:t>
            </a:r>
            <a:r>
              <a:rPr lang="en-US" altLang="zh-CN" sz="1400" b="1" dirty="0">
                <a:sym typeface="+mn-ea"/>
              </a:rPr>
              <a:t>)</a:t>
            </a:r>
            <a:endParaRPr lang="en-US" altLang="zh-CN" sz="1400" b="1" dirty="0">
              <a:solidFill>
                <a:srgbClr val="004BF6"/>
              </a:solidFill>
              <a:latin typeface="Noto Serif SC Black" panose="02020200000000000000" charset="-122"/>
              <a:ea typeface="Noto Serif SC Black" panose="02020200000000000000" charset="-122"/>
              <a:sym typeface="+mn-ea"/>
            </a:endParaRPr>
          </a:p>
        </p:txBody>
      </p:sp>
      <p:sp>
        <p:nvSpPr>
          <p:cNvPr id="3" name="文本框 2">
            <a:extLst>
              <a:ext uri="{FF2B5EF4-FFF2-40B4-BE49-F238E27FC236}">
                <a16:creationId xmlns:a16="http://schemas.microsoft.com/office/drawing/2014/main" id="{AFBC12EB-B6CD-0E4C-C8A8-3677CDE73675}"/>
              </a:ext>
            </a:extLst>
          </p:cNvPr>
          <p:cNvSpPr txBox="1"/>
          <p:nvPr/>
        </p:nvSpPr>
        <p:spPr>
          <a:xfrm>
            <a:off x="525779" y="1139896"/>
            <a:ext cx="4059555" cy="337185"/>
          </a:xfrm>
          <a:prstGeom prst="rect">
            <a:avLst/>
          </a:prstGeom>
          <a:noFill/>
        </p:spPr>
        <p:txBody>
          <a:bodyPr wrap="square" rtlCol="0">
            <a:spAutoFit/>
          </a:bodyPr>
          <a:lstStyle/>
          <a:p>
            <a:r>
              <a:rPr lang="en-US" altLang="zh-CN" sz="1600" dirty="0" err="1">
                <a:solidFill>
                  <a:schemeClr val="accent1">
                    <a:lumMod val="75000"/>
                  </a:schemeClr>
                </a:solidFill>
                <a:latin typeface="Noto Serif SC Black" panose="02020200000000000000" charset="-122"/>
                <a:ea typeface="Noto Serif SC Black" panose="02020200000000000000" charset="-122"/>
              </a:rPr>
              <a:t>geoSplinter</a:t>
            </a:r>
            <a:endParaRPr lang="en-US" altLang="zh-CN" sz="1600" dirty="0">
              <a:solidFill>
                <a:schemeClr val="accent1">
                  <a:lumMod val="75000"/>
                </a:schemeClr>
              </a:solidFill>
              <a:latin typeface="Noto Serif SC Black" panose="02020200000000000000" charset="-122"/>
              <a:ea typeface="Noto Serif SC Black" panose="02020200000000000000" charset="-122"/>
            </a:endParaRPr>
          </a:p>
        </p:txBody>
      </p:sp>
      <p:pic>
        <p:nvPicPr>
          <p:cNvPr id="9" name="图片 8" descr="形状&#10;&#10;AI 生成的内容可能不正确。">
            <a:extLst>
              <a:ext uri="{FF2B5EF4-FFF2-40B4-BE49-F238E27FC236}">
                <a16:creationId xmlns:a16="http://schemas.microsoft.com/office/drawing/2014/main" id="{A6EE48D7-4491-CFCC-8DEA-063556D94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8279" y="1599506"/>
            <a:ext cx="4067175" cy="1133475"/>
          </a:xfrm>
          <a:prstGeom prst="rect">
            <a:avLst/>
          </a:prstGeom>
        </p:spPr>
      </p:pic>
      <p:sp>
        <p:nvSpPr>
          <p:cNvPr id="12" name="文本框 11">
            <a:extLst>
              <a:ext uri="{FF2B5EF4-FFF2-40B4-BE49-F238E27FC236}">
                <a16:creationId xmlns:a16="http://schemas.microsoft.com/office/drawing/2014/main" id="{FCD6776A-7FF9-0D4D-39F9-80FE3CF293C1}"/>
              </a:ext>
            </a:extLst>
          </p:cNvPr>
          <p:cNvSpPr txBox="1"/>
          <p:nvPr/>
        </p:nvSpPr>
        <p:spPr>
          <a:xfrm>
            <a:off x="603253" y="5126974"/>
            <a:ext cx="5855970" cy="307777"/>
          </a:xfrm>
          <a:prstGeom prst="rect">
            <a:avLst/>
          </a:prstGeom>
          <a:noFill/>
        </p:spPr>
        <p:txBody>
          <a:bodyPr wrap="square" rtlCol="0">
            <a:spAutoFit/>
          </a:bodyPr>
          <a:lstStyle/>
          <a:p>
            <a:r>
              <a:rPr lang="en-US" altLang="zh-CN" sz="1400" dirty="0">
                <a:latin typeface="Noto Serif SC Black" panose="02020200000000000000" charset="-122"/>
                <a:ea typeface="Noto Serif SC Black" panose="02020200000000000000" charset="-122"/>
              </a:rPr>
              <a:t>Lambda  </a:t>
            </a:r>
            <a:r>
              <a:rPr lang="el-GR" sz="1400" dirty="0"/>
              <a:t>λ</a:t>
            </a:r>
            <a:r>
              <a:rPr lang="en-GB" sz="1400" dirty="0"/>
              <a:t> = 0.0048</a:t>
            </a:r>
            <a:endParaRPr lang="en-US" altLang="zh-CN" sz="1400" dirty="0">
              <a:latin typeface="Noto Serif SC Black" panose="02020200000000000000" charset="-122"/>
              <a:ea typeface="Noto Serif SC Black" panose="02020200000000000000" charset="-122"/>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29&quot;:[50000199],&quot;65&quot;:[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76.xml><?xml version="1.0" encoding="utf-8"?>
<p:tagLst xmlns:a="http://schemas.openxmlformats.org/drawingml/2006/main" xmlns:r="http://schemas.openxmlformats.org/officeDocument/2006/relationships" xmlns:p="http://schemas.openxmlformats.org/presentationml/2006/main">
  <p:tag name="TABLE_ENDDRAG_ORIGIN_RECT" val="392*95"/>
  <p:tag name="TABLE_ENDDRAG_RECT" val="521*116*392*95"/>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29&quot;:[50000199],&quot;65&quot;:[20205081]}"/>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458.4,&quot;left&quot;:41.4,&quot;top&quot;:191.55,&quot;width&quot;:881.45}"/>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2209</TotalTime>
  <Words>3587</Words>
  <Application>Microsoft Office PowerPoint</Application>
  <PresentationFormat>宽屏</PresentationFormat>
  <Paragraphs>337</Paragraphs>
  <Slides>29</Slides>
  <Notes>28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Menlo</vt:lpstr>
      <vt:lpstr>Noto Serif SC Black</vt:lpstr>
      <vt:lpstr>Arial</vt:lpstr>
      <vt:lpstr>Calibri</vt:lpstr>
      <vt:lpstr>Cambria Math</vt:lpstr>
      <vt:lpstr>Wingdings</vt:lpstr>
      <vt:lpstr>WPS</vt:lpstr>
      <vt:lpstr>Modeling of SAR-Derived Displacement Mean Velocity over Etna Using Bilinear Splines and Least Squares Collocation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Wenlei Yang</dc:creator>
  <cp:lastModifiedBy>Wenlei Yang</cp:lastModifiedBy>
  <cp:revision>172</cp:revision>
  <dcterms:created xsi:type="dcterms:W3CDTF">2019-06-19T02:08:00Z</dcterms:created>
  <dcterms:modified xsi:type="dcterms:W3CDTF">2025-11-06T20:34:02Z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0896332E0AE94F538C62BB7536B6B472_13</vt:lpwstr>
  </property>
</Properties>
</file>